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 id="2147483744" r:id="rId3"/>
  </p:sldMasterIdLst>
  <p:notesMasterIdLst>
    <p:notesMasterId r:id="rId28"/>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69" r:id="rId17"/>
    <p:sldId id="271" r:id="rId18"/>
    <p:sldId id="272" r:id="rId19"/>
    <p:sldId id="273" r:id="rId20"/>
    <p:sldId id="274" r:id="rId21"/>
    <p:sldId id="275" r:id="rId22"/>
    <p:sldId id="276" r:id="rId23"/>
    <p:sldId id="277" r:id="rId24"/>
    <p:sldId id="278" r:id="rId25"/>
    <p:sldId id="279" r:id="rId26"/>
    <p:sldId id="281"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尹帅" initials="尹帅" lastIdx="2" clrIdx="0">
    <p:extLst>
      <p:ext uri="{19B8F6BF-5375-455C-9EA6-DF929625EA0E}">
        <p15:presenceInfo xmlns:p15="http://schemas.microsoft.com/office/powerpoint/2012/main" userId="b04e2acedffb666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08" autoAdjust="0"/>
  </p:normalViewPr>
  <p:slideViewPr>
    <p:cSldViewPr>
      <p:cViewPr varScale="1">
        <p:scale>
          <a:sx n="83" d="100"/>
          <a:sy n="83" d="100"/>
        </p:scale>
        <p:origin x="1450"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9-05T21:32:08.378" idx="1">
    <p:pos x="10" y="10"/>
    <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03B36F-8AA8-4CA1-8CEF-248F5E310F7E}" type="datetimeFigureOut">
              <a:rPr lang="zh-CN" altLang="en-US" smtClean="0"/>
              <a:t>2019/9/6</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709AFE-1905-4859-8FEA-CA25D9578AA0}" type="slidenum">
              <a:rPr lang="zh-CN" altLang="en-US" smtClean="0"/>
              <a:t>‹#›</a:t>
            </a:fld>
            <a:endParaRPr lang="zh-CN" altLang="en-US"/>
          </a:p>
        </p:txBody>
      </p:sp>
    </p:spTree>
    <p:extLst>
      <p:ext uri="{BB962C8B-B14F-4D97-AF65-F5344CB8AC3E}">
        <p14:creationId xmlns:p14="http://schemas.microsoft.com/office/powerpoint/2010/main" val="2513777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5709AFE-1905-4859-8FEA-CA25D9578AA0}" type="slidenum">
              <a:rPr lang="zh-CN" altLang="en-US" smtClean="0"/>
              <a:t>15</a:t>
            </a:fld>
            <a:endParaRPr lang="zh-CN" altLang="en-US"/>
          </a:p>
        </p:txBody>
      </p:sp>
    </p:spTree>
    <p:extLst>
      <p:ext uri="{BB962C8B-B14F-4D97-AF65-F5344CB8AC3E}">
        <p14:creationId xmlns:p14="http://schemas.microsoft.com/office/powerpoint/2010/main" val="1544403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55709AFE-1905-4859-8FEA-CA25D9578AA0}" type="slidenum">
              <a:rPr lang="zh-CN" altLang="en-US" smtClean="0"/>
              <a:t>24</a:t>
            </a:fld>
            <a:endParaRPr lang="zh-CN" altLang="en-US"/>
          </a:p>
        </p:txBody>
      </p:sp>
    </p:spTree>
    <p:extLst>
      <p:ext uri="{BB962C8B-B14F-4D97-AF65-F5344CB8AC3E}">
        <p14:creationId xmlns:p14="http://schemas.microsoft.com/office/powerpoint/2010/main" val="3734808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t>2019/9/6</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932446773"/>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t>2019/9/6</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418283711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11138"/>
            <a:ext cx="2057400" cy="59150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11138"/>
            <a:ext cx="6019800" cy="59150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t>2019/9/6</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81490052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fld id="{8667675E-9454-406F-96F2-E00A55A6D773}" type="datetimeFigureOut">
              <a:rPr lang="en-US"/>
              <a:pPr/>
              <a:t>9/6/2019</a:t>
            </a:fld>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B62E3109-F7B5-4529-89E3-1A8BF8D0A704}" type="slidenum">
              <a:rPr lang="en-US"/>
              <a:pPr/>
              <a:t>‹#›</a:t>
            </a:fld>
            <a:endParaRPr lang="en-US"/>
          </a:p>
        </p:txBody>
      </p:sp>
    </p:spTree>
    <p:extLst>
      <p:ext uri="{BB962C8B-B14F-4D97-AF65-F5344CB8AC3E}">
        <p14:creationId xmlns:p14="http://schemas.microsoft.com/office/powerpoint/2010/main" val="365975514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F0A23E4E-4065-45F2-93DC-4BE71D87E395}" type="datetimeFigureOut">
              <a:rPr lang="en-US"/>
              <a:pPr/>
              <a:t>9/6/2019</a:t>
            </a:fld>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9F480B4E-E6CF-451C-8D4C-8E5C8E5563DE}" type="slidenum">
              <a:rPr lang="en-US"/>
              <a:pPr/>
              <a:t>‹#›</a:t>
            </a:fld>
            <a:endParaRPr lang="en-US"/>
          </a:p>
        </p:txBody>
      </p:sp>
    </p:spTree>
    <p:extLst>
      <p:ext uri="{BB962C8B-B14F-4D97-AF65-F5344CB8AC3E}">
        <p14:creationId xmlns:p14="http://schemas.microsoft.com/office/powerpoint/2010/main" val="2859559587"/>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fld id="{4317B3A9-38B4-4AAB-8F7F-25598E85DEFC}" type="datetimeFigureOut">
              <a:rPr lang="en-US"/>
              <a:pPr/>
              <a:t>9/6/2019</a:t>
            </a:fld>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195D2417-6255-4525-8285-C80DFE07A880}" type="slidenum">
              <a:rPr lang="en-US"/>
              <a:pPr/>
              <a:t>‹#›</a:t>
            </a:fld>
            <a:endParaRPr lang="en-US"/>
          </a:p>
        </p:txBody>
      </p:sp>
    </p:spTree>
    <p:extLst>
      <p:ext uri="{BB962C8B-B14F-4D97-AF65-F5344CB8AC3E}">
        <p14:creationId xmlns:p14="http://schemas.microsoft.com/office/powerpoint/2010/main" val="69152410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lvl1pPr>
              <a:defRPr/>
            </a:lvl1pPr>
          </a:lstStyle>
          <a:p>
            <a:fld id="{00979E31-50FD-41B5-94BA-F9E93BBAF34C}" type="datetimeFigureOut">
              <a:rPr lang="en-US"/>
              <a:pPr/>
              <a:t>9/6/2019</a:t>
            </a:fld>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27400FAF-2EE6-44E8-8333-F54BB9ABE4E8}" type="slidenum">
              <a:rPr lang="en-US"/>
              <a:pPr/>
              <a:t>‹#›</a:t>
            </a:fld>
            <a:endParaRPr lang="en-US"/>
          </a:p>
        </p:txBody>
      </p:sp>
    </p:spTree>
    <p:extLst>
      <p:ext uri="{BB962C8B-B14F-4D97-AF65-F5344CB8AC3E}">
        <p14:creationId xmlns:p14="http://schemas.microsoft.com/office/powerpoint/2010/main" val="211779633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lvl1pPr>
              <a:defRPr/>
            </a:lvl1pPr>
          </a:lstStyle>
          <a:p>
            <a:fld id="{E9C56EFA-A4B7-4843-8530-783C30181204}" type="datetimeFigureOut">
              <a:rPr lang="en-US"/>
              <a:pPr/>
              <a:t>9/6/2019</a:t>
            </a:fld>
            <a:endParaRPr lang="en-US"/>
          </a:p>
        </p:txBody>
      </p:sp>
      <p:sp>
        <p:nvSpPr>
          <p:cNvPr id="8" name="页脚占位符 7"/>
          <p:cNvSpPr>
            <a:spLocks noGrp="1"/>
          </p:cNvSpPr>
          <p:nvPr>
            <p:ph type="ftr" sz="quarter" idx="11"/>
          </p:nvPr>
        </p:nvSpPr>
        <p:spPr/>
        <p:txBody>
          <a:bodyPr/>
          <a:lstStyle>
            <a:lvl1pPr>
              <a:defRPr/>
            </a:lvl1pPr>
          </a:lstStyle>
          <a:p>
            <a:endParaRPr lang="en-US"/>
          </a:p>
        </p:txBody>
      </p:sp>
      <p:sp>
        <p:nvSpPr>
          <p:cNvPr id="9" name="灯片编号占位符 8"/>
          <p:cNvSpPr>
            <a:spLocks noGrp="1"/>
          </p:cNvSpPr>
          <p:nvPr>
            <p:ph type="sldNum" sz="quarter" idx="12"/>
          </p:nvPr>
        </p:nvSpPr>
        <p:spPr/>
        <p:txBody>
          <a:bodyPr/>
          <a:lstStyle>
            <a:lvl1pPr>
              <a:defRPr/>
            </a:lvl1pPr>
          </a:lstStyle>
          <a:p>
            <a:fld id="{A20822A3-602C-4B22-95B0-32212AD3DAC2}" type="slidenum">
              <a:rPr lang="en-US"/>
              <a:pPr/>
              <a:t>‹#›</a:t>
            </a:fld>
            <a:endParaRPr lang="en-US"/>
          </a:p>
        </p:txBody>
      </p:sp>
    </p:spTree>
    <p:extLst>
      <p:ext uri="{BB962C8B-B14F-4D97-AF65-F5344CB8AC3E}">
        <p14:creationId xmlns:p14="http://schemas.microsoft.com/office/powerpoint/2010/main" val="104991124"/>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lvl1pPr>
              <a:defRPr/>
            </a:lvl1pPr>
          </a:lstStyle>
          <a:p>
            <a:fld id="{DD8DD35B-DD21-4DB9-9135-BFBCE4FD0C41}" type="datetimeFigureOut">
              <a:rPr lang="en-US"/>
              <a:pPr/>
              <a:t>9/6/2019</a:t>
            </a:fld>
            <a:endParaRPr lang="en-US"/>
          </a:p>
        </p:txBody>
      </p:sp>
      <p:sp>
        <p:nvSpPr>
          <p:cNvPr id="4" name="页脚占位符 3"/>
          <p:cNvSpPr>
            <a:spLocks noGrp="1"/>
          </p:cNvSpPr>
          <p:nvPr>
            <p:ph type="ftr" sz="quarter" idx="11"/>
          </p:nvPr>
        </p:nvSpPr>
        <p:spPr/>
        <p:txBody>
          <a:bodyPr/>
          <a:lstStyle>
            <a:lvl1pPr>
              <a:defRPr/>
            </a:lvl1pPr>
          </a:lstStyle>
          <a:p>
            <a:endParaRPr lang="en-US"/>
          </a:p>
        </p:txBody>
      </p:sp>
      <p:sp>
        <p:nvSpPr>
          <p:cNvPr id="5" name="灯片编号占位符 4"/>
          <p:cNvSpPr>
            <a:spLocks noGrp="1"/>
          </p:cNvSpPr>
          <p:nvPr>
            <p:ph type="sldNum" sz="quarter" idx="12"/>
          </p:nvPr>
        </p:nvSpPr>
        <p:spPr/>
        <p:txBody>
          <a:bodyPr/>
          <a:lstStyle>
            <a:lvl1pPr>
              <a:defRPr/>
            </a:lvl1pPr>
          </a:lstStyle>
          <a:p>
            <a:fld id="{64F2978B-4E83-4B30-A5EB-8259AE8871D6}" type="slidenum">
              <a:rPr lang="en-US"/>
              <a:pPr/>
              <a:t>‹#›</a:t>
            </a:fld>
            <a:endParaRPr lang="en-US"/>
          </a:p>
        </p:txBody>
      </p:sp>
    </p:spTree>
    <p:extLst>
      <p:ext uri="{BB962C8B-B14F-4D97-AF65-F5344CB8AC3E}">
        <p14:creationId xmlns:p14="http://schemas.microsoft.com/office/powerpoint/2010/main" val="3912428903"/>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0649B0C0-A0F8-471F-9378-9D8FD42FE8FA}" type="datetimeFigureOut">
              <a:rPr lang="en-US"/>
              <a:pPr/>
              <a:t>9/6/2019</a:t>
            </a:fld>
            <a:endParaRPr lang="en-US"/>
          </a:p>
        </p:txBody>
      </p:sp>
      <p:sp>
        <p:nvSpPr>
          <p:cNvPr id="3" name="页脚占位符 2"/>
          <p:cNvSpPr>
            <a:spLocks noGrp="1"/>
          </p:cNvSpPr>
          <p:nvPr>
            <p:ph type="ftr" sz="quarter" idx="11"/>
          </p:nvPr>
        </p:nvSpPr>
        <p:spPr/>
        <p:txBody>
          <a:bodyPr/>
          <a:lstStyle>
            <a:lvl1pPr>
              <a:defRPr/>
            </a:lvl1pPr>
          </a:lstStyle>
          <a:p>
            <a:endParaRPr lang="en-US"/>
          </a:p>
        </p:txBody>
      </p:sp>
      <p:sp>
        <p:nvSpPr>
          <p:cNvPr id="4" name="灯片编号占位符 3"/>
          <p:cNvSpPr>
            <a:spLocks noGrp="1"/>
          </p:cNvSpPr>
          <p:nvPr>
            <p:ph type="sldNum" sz="quarter" idx="12"/>
          </p:nvPr>
        </p:nvSpPr>
        <p:spPr/>
        <p:txBody>
          <a:bodyPr/>
          <a:lstStyle>
            <a:lvl1pPr>
              <a:defRPr/>
            </a:lvl1pPr>
          </a:lstStyle>
          <a:p>
            <a:fld id="{64442939-DF17-4930-96C4-7800C8A96AFE}" type="slidenum">
              <a:rPr lang="en-US"/>
              <a:pPr/>
              <a:t>‹#›</a:t>
            </a:fld>
            <a:endParaRPr lang="en-US"/>
          </a:p>
        </p:txBody>
      </p:sp>
    </p:spTree>
    <p:extLst>
      <p:ext uri="{BB962C8B-B14F-4D97-AF65-F5344CB8AC3E}">
        <p14:creationId xmlns:p14="http://schemas.microsoft.com/office/powerpoint/2010/main" val="1113981542"/>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fld id="{560B54DD-1B18-4C98-8313-47886FF9F5AA}" type="datetimeFigureOut">
              <a:rPr lang="en-US"/>
              <a:pPr/>
              <a:t>9/6/2019</a:t>
            </a:fld>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31775B3F-A410-451C-98F3-D2B0D4EDA765}" type="slidenum">
              <a:rPr lang="en-US"/>
              <a:pPr/>
              <a:t>‹#›</a:t>
            </a:fld>
            <a:endParaRPr lang="en-US"/>
          </a:p>
        </p:txBody>
      </p:sp>
    </p:spTree>
    <p:extLst>
      <p:ext uri="{BB962C8B-B14F-4D97-AF65-F5344CB8AC3E}">
        <p14:creationId xmlns:p14="http://schemas.microsoft.com/office/powerpoint/2010/main" val="235954257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t>2019/9/6</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620490546"/>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fld id="{20BD9E80-A84B-4070-A5ED-4F9432E15F4B}" type="datetimeFigureOut">
              <a:rPr lang="en-US"/>
              <a:pPr/>
              <a:t>9/6/2019</a:t>
            </a:fld>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E0FE9C57-2BD2-4867-AAD2-6321C30E2442}" type="slidenum">
              <a:rPr lang="en-US"/>
              <a:pPr/>
              <a:t>‹#›</a:t>
            </a:fld>
            <a:endParaRPr lang="en-US"/>
          </a:p>
        </p:txBody>
      </p:sp>
    </p:spTree>
    <p:extLst>
      <p:ext uri="{BB962C8B-B14F-4D97-AF65-F5344CB8AC3E}">
        <p14:creationId xmlns:p14="http://schemas.microsoft.com/office/powerpoint/2010/main" val="3268509846"/>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5AF8E510-A14E-4832-9BDC-B0FE35AF215C}" type="datetimeFigureOut">
              <a:rPr lang="en-US"/>
              <a:pPr/>
              <a:t>9/6/2019</a:t>
            </a:fld>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8B8C8A5A-1E22-4529-BEF5-92A022C75049}" type="slidenum">
              <a:rPr lang="en-US"/>
              <a:pPr/>
              <a:t>‹#›</a:t>
            </a:fld>
            <a:endParaRPr lang="en-US"/>
          </a:p>
        </p:txBody>
      </p:sp>
    </p:spTree>
    <p:extLst>
      <p:ext uri="{BB962C8B-B14F-4D97-AF65-F5344CB8AC3E}">
        <p14:creationId xmlns:p14="http://schemas.microsoft.com/office/powerpoint/2010/main" val="3713511199"/>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11138"/>
            <a:ext cx="2057400" cy="59150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11138"/>
            <a:ext cx="6019800" cy="59150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fld id="{A11BFC55-62ED-43E5-9CAF-EC946C29BD63}" type="datetimeFigureOut">
              <a:rPr lang="en-US"/>
              <a:pPr/>
              <a:t>9/6/2019</a:t>
            </a:fld>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9E8D6857-C2FF-4220-9A45-4F4B85386F8A}" type="slidenum">
              <a:rPr lang="en-US"/>
              <a:pPr/>
              <a:t>‹#›</a:t>
            </a:fld>
            <a:endParaRPr lang="en-US"/>
          </a:p>
        </p:txBody>
      </p:sp>
    </p:spTree>
    <p:extLst>
      <p:ext uri="{BB962C8B-B14F-4D97-AF65-F5344CB8AC3E}">
        <p14:creationId xmlns:p14="http://schemas.microsoft.com/office/powerpoint/2010/main" val="2685351519"/>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a:t>单击此处编辑母版标题样式</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a:t>单击此处编辑母版副标题样式</a:t>
            </a:r>
            <a:endParaRPr kumimoji="0" lang="en-US"/>
          </a:p>
        </p:txBody>
      </p:sp>
      <p:sp>
        <p:nvSpPr>
          <p:cNvPr id="30" name="Date Placeholder 29"/>
          <p:cNvSpPr>
            <a:spLocks noGrp="1"/>
          </p:cNvSpPr>
          <p:nvPr>
            <p:ph type="dt" sz="half" idx="10"/>
          </p:nvPr>
        </p:nvSpPr>
        <p:spPr/>
        <p:txBody>
          <a:bodyPr/>
          <a:lstStyle/>
          <a:p>
            <a:fld id="{530820CF-B880-4189-942D-D702A7CBA730}" type="datetimeFigureOut">
              <a:rPr lang="zh-CN" altLang="en-US" smtClean="0"/>
              <a:t>2019/9/6</a:t>
            </a:fld>
            <a:endParaRPr lang="zh-CN" altLang="en-US"/>
          </a:p>
        </p:txBody>
      </p:sp>
      <p:sp>
        <p:nvSpPr>
          <p:cNvPr id="19" name="Footer Placeholder 18"/>
          <p:cNvSpPr>
            <a:spLocks noGrp="1"/>
          </p:cNvSpPr>
          <p:nvPr>
            <p:ph type="ftr" sz="quarter" idx="11"/>
          </p:nvPr>
        </p:nvSpPr>
        <p:spPr/>
        <p:txBody>
          <a:bodyPr/>
          <a:lstStyle/>
          <a:p>
            <a:endParaRPr lang="zh-CN" altLang="en-US"/>
          </a:p>
        </p:txBody>
      </p:sp>
      <p:sp>
        <p:nvSpPr>
          <p:cNvPr id="27" name="Slide Number Placeholder 2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a:t>单击此处编辑母版标题样式</a:t>
            </a:r>
            <a:endParaRPr kumimoji="0" lang="en-US"/>
          </a:p>
        </p:txBody>
      </p:sp>
      <p:sp>
        <p:nvSpPr>
          <p:cNvPr id="3" name="Content Placeholder 2"/>
          <p:cNvSpPr>
            <a:spLocks noGrp="1"/>
          </p:cNvSpPr>
          <p:nvPr>
            <p:ph idx="1"/>
          </p:nvPr>
        </p:nvSpPr>
        <p:spPr/>
        <p:txBody>
          <a:body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2019/9/6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a:t>单击此处编辑母版标题样式</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t>2019/9/6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zh-CN" altLang="en-US"/>
              <a:t>单击此处编辑母版标题样式</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2019/9/6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zh-CN" altLang="en-US"/>
              <a:t>单击此处编辑母版标题样式</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a:t>单击此处编辑母版文本样式</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a:t>单击此处编辑母版文本样式</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7" name="Date Placeholder 6"/>
          <p:cNvSpPr>
            <a:spLocks noGrp="1"/>
          </p:cNvSpPr>
          <p:nvPr>
            <p:ph type="dt" sz="half" idx="10"/>
          </p:nvPr>
        </p:nvSpPr>
        <p:spPr/>
        <p:txBody>
          <a:bodyPr/>
          <a:lstStyle/>
          <a:p>
            <a:fld id="{530820CF-B880-4189-942D-D702A7CBA730}" type="datetimeFigureOut">
              <a:rPr lang="zh-CN" altLang="en-US" smtClean="0"/>
              <a:t>2019/9/6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a:t>单击此处编辑母版标题样式</a:t>
            </a:r>
            <a:endParaRPr kumimoji="0" lang="en-US"/>
          </a:p>
        </p:txBody>
      </p:sp>
      <p:sp>
        <p:nvSpPr>
          <p:cNvPr id="3" name="Date Placeholder 2"/>
          <p:cNvSpPr>
            <a:spLocks noGrp="1"/>
          </p:cNvSpPr>
          <p:nvPr>
            <p:ph type="dt" sz="half" idx="10"/>
          </p:nvPr>
        </p:nvSpPr>
        <p:spPr/>
        <p:txBody>
          <a:bodyPr/>
          <a:lstStyle/>
          <a:p>
            <a:fld id="{530820CF-B880-4189-942D-D702A7CBA730}" type="datetimeFigureOut">
              <a:rPr lang="zh-CN" altLang="en-US" smtClean="0"/>
              <a:t>2019/9/6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820CF-B880-4189-942D-D702A7CBA730}" type="datetimeFigureOut">
              <a:rPr lang="zh-CN" altLang="en-US" smtClean="0"/>
              <a:t>2019/9/6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t>2019/9/6</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714491452"/>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a:t>单击此处编辑母版标题样式</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a:t>单击此处编辑母版文本样式</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2019/9/6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a:t>单击此处编辑母版标题样式</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t>2019/9/6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a:xfrm>
            <a:off x="8077200" y="6356350"/>
            <a:ext cx="609600" cy="365125"/>
          </a:xfrm>
        </p:spPr>
        <p:txBody>
          <a:bodyPr/>
          <a:lstStyle/>
          <a:p>
            <a:fld id="{0C913308-F349-4B6D-A68A-DD1791B4A57B}" type="slidenum">
              <a:rPr lang="zh-CN" altLang="en-US" smtClean="0"/>
              <a:t>‹#›</a:t>
            </a:fld>
            <a:endParaRPr lang="zh-CN"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a:t>单击图标添加图片</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a:t>单击此处编辑母版标题样式</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2019/9/6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zh-CN" altLang="en-US"/>
              <a:t>单击此处编辑母版标题样式</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2019/9/6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lvl1pPr>
              <a:defRPr/>
            </a:lvl1pPr>
          </a:lstStyle>
          <a:p>
            <a:fld id="{530820CF-B880-4189-942D-D702A7CBA730}" type="datetimeFigureOut">
              <a:rPr lang="zh-CN" altLang="en-US" smtClean="0"/>
              <a:t>2019/9/6</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60094300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lvl1pPr>
              <a:defRPr/>
            </a:lvl1pPr>
          </a:lstStyle>
          <a:p>
            <a:fld id="{530820CF-B880-4189-942D-D702A7CBA730}" type="datetimeFigureOut">
              <a:rPr lang="zh-CN" altLang="en-US" smtClean="0"/>
              <a:t>2019/9/6</a:t>
            </a:fld>
            <a:endParaRPr lang="zh-CN" altLang="en-US"/>
          </a:p>
        </p:txBody>
      </p:sp>
      <p:sp>
        <p:nvSpPr>
          <p:cNvPr id="8" name="页脚占位符 7"/>
          <p:cNvSpPr>
            <a:spLocks noGrp="1"/>
          </p:cNvSpPr>
          <p:nvPr>
            <p:ph type="ftr" sz="quarter" idx="11"/>
          </p:nvPr>
        </p:nvSpPr>
        <p:spPr/>
        <p:txBody>
          <a:bodyPr/>
          <a:lstStyle>
            <a:lvl1pPr>
              <a:defRPr/>
            </a:lvl1pPr>
          </a:lstStyle>
          <a:p>
            <a:endParaRPr lang="zh-CN" altLang="en-US"/>
          </a:p>
        </p:txBody>
      </p:sp>
      <p:sp>
        <p:nvSpPr>
          <p:cNvPr id="9" name="灯片编号占位符 8"/>
          <p:cNvSpPr>
            <a:spLocks noGrp="1"/>
          </p:cNvSpPr>
          <p:nvPr>
            <p:ph type="sldNum" sz="quarter" idx="12"/>
          </p:nvPr>
        </p:nvSpPr>
        <p:spPr/>
        <p:txBody>
          <a:bodyPr/>
          <a:lstStyle>
            <a:lvl1pPr>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74444213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lvl1pPr>
              <a:defRPr/>
            </a:lvl1pPr>
          </a:lstStyle>
          <a:p>
            <a:fld id="{530820CF-B880-4189-942D-D702A7CBA730}" type="datetimeFigureOut">
              <a:rPr lang="zh-CN" altLang="en-US" smtClean="0"/>
              <a:t>2019/9/6</a:t>
            </a:fld>
            <a:endParaRPr lang="zh-CN" altLang="en-US"/>
          </a:p>
        </p:txBody>
      </p:sp>
      <p:sp>
        <p:nvSpPr>
          <p:cNvPr id="4" name="页脚占位符 3"/>
          <p:cNvSpPr>
            <a:spLocks noGrp="1"/>
          </p:cNvSpPr>
          <p:nvPr>
            <p:ph type="ftr" sz="quarter" idx="11"/>
          </p:nvPr>
        </p:nvSpPr>
        <p:spPr/>
        <p:txBody>
          <a:bodyPr/>
          <a:lstStyle>
            <a:lvl1pPr>
              <a:defRPr/>
            </a:lvl1pPr>
          </a:lstStyle>
          <a:p>
            <a:endParaRPr lang="zh-CN" altLang="en-US"/>
          </a:p>
        </p:txBody>
      </p:sp>
      <p:sp>
        <p:nvSpPr>
          <p:cNvPr id="5" name="灯片编号占位符 4"/>
          <p:cNvSpPr>
            <a:spLocks noGrp="1"/>
          </p:cNvSpPr>
          <p:nvPr>
            <p:ph type="sldNum" sz="quarter" idx="12"/>
          </p:nvPr>
        </p:nvSpPr>
        <p:spPr/>
        <p:txBody>
          <a:bodyPr/>
          <a:lstStyle>
            <a:lvl1pPr>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62763819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530820CF-B880-4189-942D-D702A7CBA730}" type="datetimeFigureOut">
              <a:rPr lang="zh-CN" altLang="en-US" smtClean="0"/>
              <a:t>2019/9/6</a:t>
            </a:fld>
            <a:endParaRPr lang="zh-CN" altLang="en-US"/>
          </a:p>
        </p:txBody>
      </p:sp>
      <p:sp>
        <p:nvSpPr>
          <p:cNvPr id="3" name="页脚占位符 2"/>
          <p:cNvSpPr>
            <a:spLocks noGrp="1"/>
          </p:cNvSpPr>
          <p:nvPr>
            <p:ph type="ftr" sz="quarter" idx="11"/>
          </p:nvPr>
        </p:nvSpPr>
        <p:spPr/>
        <p:txBody>
          <a:bodyPr/>
          <a:lstStyle>
            <a:lvl1pPr>
              <a:defRPr/>
            </a:lvl1pPr>
          </a:lstStyle>
          <a:p>
            <a:endParaRPr lang="zh-CN" altLang="en-US"/>
          </a:p>
        </p:txBody>
      </p:sp>
      <p:sp>
        <p:nvSpPr>
          <p:cNvPr id="4" name="灯片编号占位符 3"/>
          <p:cNvSpPr>
            <a:spLocks noGrp="1"/>
          </p:cNvSpPr>
          <p:nvPr>
            <p:ph type="sldNum" sz="quarter" idx="12"/>
          </p:nvPr>
        </p:nvSpPr>
        <p:spPr/>
        <p:txBody>
          <a:bodyPr/>
          <a:lstStyle>
            <a:lvl1pPr>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43084550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fld id="{530820CF-B880-4189-942D-D702A7CBA730}" type="datetimeFigureOut">
              <a:rPr lang="zh-CN" altLang="en-US" smtClean="0"/>
              <a:t>2019/9/6</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70532249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fld id="{530820CF-B880-4189-942D-D702A7CBA730}" type="datetimeFigureOut">
              <a:rPr lang="zh-CN" altLang="en-US" smtClean="0"/>
              <a:t>2019/9/6</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61633994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20638"/>
            <a:ext cx="9144000" cy="1438276"/>
          </a:xfrm>
          <a:prstGeom prst="rect">
            <a:avLst/>
          </a:prstGeom>
          <a:solidFill>
            <a:srgbClr val="243AA8"/>
          </a:solidFill>
          <a:ln w="9525" cmpd="sng">
            <a:solidFill>
              <a:schemeClr val="tx1"/>
            </a:solidFill>
            <a:miter lim="800000"/>
            <a:headEnd/>
            <a:tailEnd/>
          </a:ln>
        </p:spPr>
        <p:txBody>
          <a:bodyPr wrap="none" anchor="ctr"/>
          <a:lstStyle/>
          <a:p>
            <a:endParaRPr lang="zh-CN" altLang="en-US"/>
          </a:p>
        </p:txBody>
      </p:sp>
      <p:sp>
        <p:nvSpPr>
          <p:cNvPr id="1027" name="Text Box 3"/>
          <p:cNvSpPr txBox="1">
            <a:spLocks noChangeArrowheads="1"/>
          </p:cNvSpPr>
          <p:nvPr/>
        </p:nvSpPr>
        <p:spPr bwMode="auto">
          <a:xfrm>
            <a:off x="15875" y="6742113"/>
            <a:ext cx="9128125" cy="115887"/>
          </a:xfrm>
          <a:prstGeom prst="rect">
            <a:avLst/>
          </a:prstGeom>
          <a:solidFill>
            <a:srgbClr val="C1C1C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7200" rIns="36000" bIns="18000"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endParaRPr lang="en-US" sz="100"/>
          </a:p>
        </p:txBody>
      </p:sp>
      <p:sp>
        <p:nvSpPr>
          <p:cNvPr id="1028" name="Text Box 4"/>
          <p:cNvSpPr txBox="1">
            <a:spLocks noChangeArrowheads="1"/>
          </p:cNvSpPr>
          <p:nvPr/>
        </p:nvSpPr>
        <p:spPr bwMode="auto">
          <a:xfrm>
            <a:off x="15875" y="-9525"/>
            <a:ext cx="9144000" cy="109538"/>
          </a:xfrm>
          <a:prstGeom prst="rect">
            <a:avLst/>
          </a:prstGeom>
          <a:solidFill>
            <a:srgbClr val="C1C1C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000" tIns="7200" rIns="36000" bIns="18000" anchor="ct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endParaRPr lang="en-US" sz="100"/>
          </a:p>
        </p:txBody>
      </p:sp>
      <p:sp>
        <p:nvSpPr>
          <p:cNvPr id="1029" name="Rectangle 5"/>
          <p:cNvSpPr>
            <a:spLocks noGrp="1" noChangeArrowheads="1"/>
          </p:cNvSpPr>
          <p:nvPr>
            <p:ph type="title"/>
          </p:nvPr>
        </p:nvSpPr>
        <p:spPr bwMode="auto">
          <a:xfrm>
            <a:off x="457200" y="2111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30" name="Rectangle 6"/>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31" name="Rectangle 7"/>
          <p:cNvSpPr>
            <a:spLocks noGrp="1" noChangeArrowheads="1"/>
          </p:cNvSpPr>
          <p:nvPr>
            <p:ph type="dt" sz="half" idx="2"/>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1400"/>
            </a:lvl1pPr>
          </a:lstStyle>
          <a:p>
            <a:fld id="{530820CF-B880-4189-942D-D702A7CBA730}" type="datetimeFigureOut">
              <a:rPr lang="zh-CN" altLang="en-US" smtClean="0"/>
              <a:t>2019/9/6</a:t>
            </a:fld>
            <a:endParaRPr lang="zh-CN" altLang="en-US"/>
          </a:p>
        </p:txBody>
      </p:sp>
      <p:sp>
        <p:nvSpPr>
          <p:cNvPr id="1032" name="Rectangle 8"/>
          <p:cNvSpPr>
            <a:spLocks noGrp="1" noChangeArrowheads="1"/>
          </p:cNvSpPr>
          <p:nvPr>
            <p:ph type="ftr" sz="quarter" idx="3"/>
          </p:nvPr>
        </p:nvSpPr>
        <p:spPr bwMode="auto">
          <a:xfrm>
            <a:off x="3124200" y="6245225"/>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0" hangingPunct="0">
              <a:defRPr sz="1400"/>
            </a:lvl1pPr>
          </a:lstStyle>
          <a:p>
            <a:endParaRPr lang="zh-CN" altLang="en-US"/>
          </a:p>
        </p:txBody>
      </p:sp>
      <p:sp>
        <p:nvSpPr>
          <p:cNvPr id="1033" name="Rectangle 9"/>
          <p:cNvSpPr>
            <a:spLocks noGrp="1" noChangeArrowheads="1"/>
          </p:cNvSpPr>
          <p:nvPr>
            <p:ph type="sldNum" sz="quarter" idx="4"/>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defRPr sz="1400"/>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fade/>
  </p:transition>
  <p:txStyles>
    <p:title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pitchFamily="34" charset="0"/>
          <a:ea typeface="隶书" pitchFamily="49" charset="-122"/>
        </a:defRPr>
      </a:lvl2pPr>
      <a:lvl3pPr algn="ctr" rtl="0" eaLnBrk="1" fontAlgn="base" hangingPunct="1">
        <a:spcBef>
          <a:spcPct val="0"/>
        </a:spcBef>
        <a:spcAft>
          <a:spcPct val="0"/>
        </a:spcAft>
        <a:defRPr sz="4400" b="1">
          <a:solidFill>
            <a:schemeClr val="tx2"/>
          </a:solidFill>
          <a:latin typeface="Arial" pitchFamily="34" charset="0"/>
          <a:ea typeface="隶书" pitchFamily="49" charset="-122"/>
        </a:defRPr>
      </a:lvl3pPr>
      <a:lvl4pPr algn="ctr" rtl="0" eaLnBrk="1" fontAlgn="base" hangingPunct="1">
        <a:spcBef>
          <a:spcPct val="0"/>
        </a:spcBef>
        <a:spcAft>
          <a:spcPct val="0"/>
        </a:spcAft>
        <a:defRPr sz="4400" b="1">
          <a:solidFill>
            <a:schemeClr val="tx2"/>
          </a:solidFill>
          <a:latin typeface="Arial" pitchFamily="34" charset="0"/>
          <a:ea typeface="隶书" pitchFamily="49" charset="-122"/>
        </a:defRPr>
      </a:lvl4pPr>
      <a:lvl5pPr algn="ctr" rtl="0" eaLnBrk="1" fontAlgn="base" hangingPunct="1">
        <a:spcBef>
          <a:spcPct val="0"/>
        </a:spcBef>
        <a:spcAft>
          <a:spcPct val="0"/>
        </a:spcAft>
        <a:defRPr sz="4400" b="1">
          <a:solidFill>
            <a:schemeClr val="tx2"/>
          </a:solidFill>
          <a:latin typeface="Arial" pitchFamily="34" charset="0"/>
          <a:ea typeface="隶书" pitchFamily="49" charset="-122"/>
        </a:defRPr>
      </a:lvl5pPr>
      <a:lvl6pPr marL="457200" algn="ctr" rtl="0" eaLnBrk="1" fontAlgn="base" hangingPunct="1">
        <a:spcBef>
          <a:spcPct val="0"/>
        </a:spcBef>
        <a:spcAft>
          <a:spcPct val="0"/>
        </a:spcAft>
        <a:defRPr sz="4400" b="1">
          <a:solidFill>
            <a:schemeClr val="tx2"/>
          </a:solidFill>
          <a:latin typeface="Arial" pitchFamily="34" charset="0"/>
          <a:ea typeface="隶书" pitchFamily="49" charset="-122"/>
        </a:defRPr>
      </a:lvl6pPr>
      <a:lvl7pPr marL="914400" algn="ctr" rtl="0" eaLnBrk="1" fontAlgn="base" hangingPunct="1">
        <a:spcBef>
          <a:spcPct val="0"/>
        </a:spcBef>
        <a:spcAft>
          <a:spcPct val="0"/>
        </a:spcAft>
        <a:defRPr sz="4400" b="1">
          <a:solidFill>
            <a:schemeClr val="tx2"/>
          </a:solidFill>
          <a:latin typeface="Arial" pitchFamily="34" charset="0"/>
          <a:ea typeface="隶书" pitchFamily="49" charset="-122"/>
        </a:defRPr>
      </a:lvl7pPr>
      <a:lvl8pPr marL="1371600" algn="ctr" rtl="0" eaLnBrk="1" fontAlgn="base" hangingPunct="1">
        <a:spcBef>
          <a:spcPct val="0"/>
        </a:spcBef>
        <a:spcAft>
          <a:spcPct val="0"/>
        </a:spcAft>
        <a:defRPr sz="4400" b="1">
          <a:solidFill>
            <a:schemeClr val="tx2"/>
          </a:solidFill>
          <a:latin typeface="Arial" pitchFamily="34" charset="0"/>
          <a:ea typeface="隶书" pitchFamily="49" charset="-122"/>
        </a:defRPr>
      </a:lvl8pPr>
      <a:lvl9pPr marL="1828800" algn="ctr" rtl="0" eaLnBrk="1" fontAlgn="base" hangingPunct="1">
        <a:spcBef>
          <a:spcPct val="0"/>
        </a:spcBef>
        <a:spcAft>
          <a:spcPct val="0"/>
        </a:spcAft>
        <a:defRPr sz="4400" b="1">
          <a:solidFill>
            <a:schemeClr val="tx2"/>
          </a:solidFill>
          <a:latin typeface="Arial" pitchFamily="34" charset="0"/>
          <a:ea typeface="隶书" pitchFamily="49" charset="-122"/>
        </a:defRPr>
      </a:lvl9pPr>
    </p:titleStyle>
    <p:bodyStyle>
      <a:lvl1pPr marL="342900" indent="-342900" algn="l" rtl="0" eaLnBrk="1" fontAlgn="base" hangingPunct="1">
        <a:spcBef>
          <a:spcPct val="20000"/>
        </a:spcBef>
        <a:spcAft>
          <a:spcPct val="0"/>
        </a:spcAft>
        <a:buBlip>
          <a:blip r:embed="rId13"/>
        </a:buBlip>
        <a:defRPr sz="32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sz="2800">
          <a:solidFill>
            <a:schemeClr val="tx1"/>
          </a:solidFill>
          <a:latin typeface="+mn-lt"/>
          <a:ea typeface="+mn-ea"/>
        </a:defRPr>
      </a:lvl2pPr>
      <a:lvl3pPr marL="1143000" indent="-228600" algn="l" rtl="0" eaLnBrk="1" fontAlgn="base" hangingPunct="1">
        <a:spcBef>
          <a:spcPct val="20000"/>
        </a:spcBef>
        <a:spcAft>
          <a:spcPct val="0"/>
        </a:spcAft>
        <a:buBlip>
          <a:blip r:embed="rId13"/>
        </a:buBlip>
        <a:defRPr sz="2400">
          <a:solidFill>
            <a:schemeClr val="tx1"/>
          </a:solidFill>
          <a:latin typeface="+mn-lt"/>
          <a:ea typeface="+mn-ea"/>
        </a:defRPr>
      </a:lvl3pPr>
      <a:lvl4pPr marL="1600200" indent="-228600" algn="l" rtl="0" eaLnBrk="1" fontAlgn="base" hangingPunct="1">
        <a:spcBef>
          <a:spcPct val="20000"/>
        </a:spcBef>
        <a:spcAft>
          <a:spcPct val="0"/>
        </a:spcAft>
        <a:buBlip>
          <a:blip r:embed="rId14"/>
        </a:buBlip>
        <a:defRPr sz="2000">
          <a:solidFill>
            <a:schemeClr val="tx1"/>
          </a:solidFill>
          <a:latin typeface="+mn-lt"/>
          <a:ea typeface="+mn-ea"/>
        </a:defRPr>
      </a:lvl4pPr>
      <a:lvl5pPr marL="2057400" indent="-228600" algn="l" rtl="0" eaLnBrk="1" fontAlgn="base" hangingPunct="1">
        <a:spcBef>
          <a:spcPct val="20000"/>
        </a:spcBef>
        <a:spcAft>
          <a:spcPct val="0"/>
        </a:spcAft>
        <a:buBlip>
          <a:blip r:embed="rId13"/>
        </a:buBlip>
        <a:defRPr sz="2000">
          <a:solidFill>
            <a:schemeClr val="tx1"/>
          </a:solidFill>
          <a:latin typeface="+mn-lt"/>
          <a:ea typeface="+mn-ea"/>
        </a:defRPr>
      </a:lvl5pPr>
      <a:lvl6pPr marL="2514600" indent="-228600" algn="l" rtl="0" eaLnBrk="1" fontAlgn="base" hangingPunct="1">
        <a:spcBef>
          <a:spcPct val="20000"/>
        </a:spcBef>
        <a:spcAft>
          <a:spcPct val="0"/>
        </a:spcAft>
        <a:buBlip>
          <a:blip r:embed="rId13"/>
        </a:buBlip>
        <a:defRPr sz="2000">
          <a:solidFill>
            <a:schemeClr val="tx1"/>
          </a:solidFill>
          <a:latin typeface="+mn-lt"/>
          <a:ea typeface="+mn-ea"/>
        </a:defRPr>
      </a:lvl6pPr>
      <a:lvl7pPr marL="2971800" indent="-228600" algn="l" rtl="0" eaLnBrk="1" fontAlgn="base" hangingPunct="1">
        <a:spcBef>
          <a:spcPct val="20000"/>
        </a:spcBef>
        <a:spcAft>
          <a:spcPct val="0"/>
        </a:spcAft>
        <a:buBlip>
          <a:blip r:embed="rId13"/>
        </a:buBlip>
        <a:defRPr sz="2000">
          <a:solidFill>
            <a:schemeClr val="tx1"/>
          </a:solidFill>
          <a:latin typeface="+mn-lt"/>
          <a:ea typeface="+mn-ea"/>
        </a:defRPr>
      </a:lvl7pPr>
      <a:lvl8pPr marL="3429000" indent="-228600" algn="l" rtl="0" eaLnBrk="1" fontAlgn="base" hangingPunct="1">
        <a:spcBef>
          <a:spcPct val="20000"/>
        </a:spcBef>
        <a:spcAft>
          <a:spcPct val="0"/>
        </a:spcAft>
        <a:buBlip>
          <a:blip r:embed="rId13"/>
        </a:buBlip>
        <a:defRPr sz="2000">
          <a:solidFill>
            <a:schemeClr val="tx1"/>
          </a:solidFill>
          <a:latin typeface="+mn-lt"/>
          <a:ea typeface="+mn-ea"/>
        </a:defRPr>
      </a:lvl8pPr>
      <a:lvl9pPr marL="3886200" indent="-228600" algn="l" rtl="0" eaLnBrk="1" fontAlgn="base" hangingPunct="1">
        <a:spcBef>
          <a:spcPct val="20000"/>
        </a:spcBef>
        <a:spcAft>
          <a:spcPct val="0"/>
        </a:spcAft>
        <a:buBlip>
          <a:blip r:embed="rId13"/>
        </a:buBlip>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5"/>
          <p:cNvSpPr>
            <a:spLocks noGrp="1" noChangeArrowheads="1"/>
          </p:cNvSpPr>
          <p:nvPr>
            <p:ph type="title"/>
          </p:nvPr>
        </p:nvSpPr>
        <p:spPr bwMode="auto">
          <a:xfrm>
            <a:off x="457200" y="2111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2051" name="Rectangle 6"/>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2052" name="Rectangle 4"/>
          <p:cNvSpPr>
            <a:spLocks noGrp="1" noChangeArrowheads="1"/>
          </p:cNvSpPr>
          <p:nvPr>
            <p:ph type="dt" sz="half" idx="2"/>
          </p:nvPr>
        </p:nvSpPr>
        <p:spPr bwMode="auto">
          <a:xfrm>
            <a:off x="45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1400"/>
            </a:lvl1pPr>
          </a:lstStyle>
          <a:p>
            <a:fld id="{9B68EB98-91B5-417D-B141-6527D06CACB6}" type="datetimeFigureOut">
              <a:rPr lang="en-US"/>
              <a:pPr/>
              <a:t>9/6/2019</a:t>
            </a:fld>
            <a:endParaRPr lang="en-US"/>
          </a:p>
        </p:txBody>
      </p:sp>
      <p:sp>
        <p:nvSpPr>
          <p:cNvPr id="2053" name="Rectangle 5"/>
          <p:cNvSpPr>
            <a:spLocks noGrp="1" noChangeArrowheads="1"/>
          </p:cNvSpPr>
          <p:nvPr>
            <p:ph type="ftr" sz="quarter" idx="3"/>
          </p:nvPr>
        </p:nvSpPr>
        <p:spPr bwMode="auto">
          <a:xfrm>
            <a:off x="3124200" y="6245225"/>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0" hangingPunct="0">
              <a:defRPr sz="1400"/>
            </a:lvl1pPr>
          </a:lstStyle>
          <a:p>
            <a:endParaRPr lang="en-US"/>
          </a:p>
        </p:txBody>
      </p:sp>
      <p:sp>
        <p:nvSpPr>
          <p:cNvPr id="2054" name="Rectangle 6"/>
          <p:cNvSpPr>
            <a:spLocks noGrp="1" noChangeArrowheads="1"/>
          </p:cNvSpPr>
          <p:nvPr>
            <p:ph type="sldNum" sz="quarter" idx="4"/>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defRPr sz="1400"/>
            </a:lvl1pPr>
          </a:lstStyle>
          <a:p>
            <a:fld id="{160170D6-4408-41DA-984B-48F32257788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fade/>
  </p:transition>
  <p:txStyles>
    <p:title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Arial" pitchFamily="34" charset="0"/>
          <a:ea typeface="隶书" pitchFamily="49" charset="-122"/>
        </a:defRPr>
      </a:lvl2pPr>
      <a:lvl3pPr algn="ctr" rtl="0" eaLnBrk="1" fontAlgn="base" hangingPunct="1">
        <a:spcBef>
          <a:spcPct val="0"/>
        </a:spcBef>
        <a:spcAft>
          <a:spcPct val="0"/>
        </a:spcAft>
        <a:defRPr sz="4400" b="1">
          <a:solidFill>
            <a:schemeClr val="tx2"/>
          </a:solidFill>
          <a:latin typeface="Arial" pitchFamily="34" charset="0"/>
          <a:ea typeface="隶书" pitchFamily="49" charset="-122"/>
        </a:defRPr>
      </a:lvl3pPr>
      <a:lvl4pPr algn="ctr" rtl="0" eaLnBrk="1" fontAlgn="base" hangingPunct="1">
        <a:spcBef>
          <a:spcPct val="0"/>
        </a:spcBef>
        <a:spcAft>
          <a:spcPct val="0"/>
        </a:spcAft>
        <a:defRPr sz="4400" b="1">
          <a:solidFill>
            <a:schemeClr val="tx2"/>
          </a:solidFill>
          <a:latin typeface="Arial" pitchFamily="34" charset="0"/>
          <a:ea typeface="隶书" pitchFamily="49" charset="-122"/>
        </a:defRPr>
      </a:lvl4pPr>
      <a:lvl5pPr algn="ctr" rtl="0" eaLnBrk="1" fontAlgn="base" hangingPunct="1">
        <a:spcBef>
          <a:spcPct val="0"/>
        </a:spcBef>
        <a:spcAft>
          <a:spcPct val="0"/>
        </a:spcAft>
        <a:defRPr sz="4400" b="1">
          <a:solidFill>
            <a:schemeClr val="tx2"/>
          </a:solidFill>
          <a:latin typeface="Arial" pitchFamily="34" charset="0"/>
          <a:ea typeface="隶书" pitchFamily="49" charset="-122"/>
        </a:defRPr>
      </a:lvl5pPr>
      <a:lvl6pPr marL="457200" algn="ctr" rtl="0" eaLnBrk="1" fontAlgn="base" hangingPunct="1">
        <a:spcBef>
          <a:spcPct val="0"/>
        </a:spcBef>
        <a:spcAft>
          <a:spcPct val="0"/>
        </a:spcAft>
        <a:defRPr sz="4400" b="1">
          <a:solidFill>
            <a:schemeClr val="tx2"/>
          </a:solidFill>
          <a:latin typeface="Arial" pitchFamily="34" charset="0"/>
          <a:ea typeface="隶书" pitchFamily="49" charset="-122"/>
        </a:defRPr>
      </a:lvl6pPr>
      <a:lvl7pPr marL="914400" algn="ctr" rtl="0" eaLnBrk="1" fontAlgn="base" hangingPunct="1">
        <a:spcBef>
          <a:spcPct val="0"/>
        </a:spcBef>
        <a:spcAft>
          <a:spcPct val="0"/>
        </a:spcAft>
        <a:defRPr sz="4400" b="1">
          <a:solidFill>
            <a:schemeClr val="tx2"/>
          </a:solidFill>
          <a:latin typeface="Arial" pitchFamily="34" charset="0"/>
          <a:ea typeface="隶书" pitchFamily="49" charset="-122"/>
        </a:defRPr>
      </a:lvl7pPr>
      <a:lvl8pPr marL="1371600" algn="ctr" rtl="0" eaLnBrk="1" fontAlgn="base" hangingPunct="1">
        <a:spcBef>
          <a:spcPct val="0"/>
        </a:spcBef>
        <a:spcAft>
          <a:spcPct val="0"/>
        </a:spcAft>
        <a:defRPr sz="4400" b="1">
          <a:solidFill>
            <a:schemeClr val="tx2"/>
          </a:solidFill>
          <a:latin typeface="Arial" pitchFamily="34" charset="0"/>
          <a:ea typeface="隶书" pitchFamily="49" charset="-122"/>
        </a:defRPr>
      </a:lvl8pPr>
      <a:lvl9pPr marL="1828800" algn="ctr" rtl="0" eaLnBrk="1" fontAlgn="base" hangingPunct="1">
        <a:spcBef>
          <a:spcPct val="0"/>
        </a:spcBef>
        <a:spcAft>
          <a:spcPct val="0"/>
        </a:spcAft>
        <a:defRPr sz="4400" b="1">
          <a:solidFill>
            <a:schemeClr val="tx2"/>
          </a:solidFill>
          <a:latin typeface="Arial" pitchFamily="34" charset="0"/>
          <a:ea typeface="隶书" pitchFamily="49" charset="-122"/>
        </a:defRPr>
      </a:lvl9pPr>
    </p:titleStyle>
    <p:bodyStyle>
      <a:lvl1pPr marL="342900" indent="-342900" algn="l" rtl="0" eaLnBrk="1" fontAlgn="base" hangingPunct="1">
        <a:spcBef>
          <a:spcPct val="20000"/>
        </a:spcBef>
        <a:spcAft>
          <a:spcPct val="0"/>
        </a:spcAft>
        <a:buBlip>
          <a:blip r:embed="rId14"/>
        </a:buBlip>
        <a:defRPr sz="32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5"/>
        </a:buBlip>
        <a:defRPr sz="2800">
          <a:solidFill>
            <a:schemeClr val="tx1"/>
          </a:solidFill>
          <a:latin typeface="+mn-lt"/>
          <a:ea typeface="+mn-ea"/>
        </a:defRPr>
      </a:lvl2pPr>
      <a:lvl3pPr marL="1143000" indent="-228600" algn="l" rtl="0" eaLnBrk="1" fontAlgn="base" hangingPunct="1">
        <a:spcBef>
          <a:spcPct val="20000"/>
        </a:spcBef>
        <a:spcAft>
          <a:spcPct val="0"/>
        </a:spcAft>
        <a:buBlip>
          <a:blip r:embed="rId14"/>
        </a:buBlip>
        <a:defRPr sz="2400">
          <a:solidFill>
            <a:schemeClr val="tx1"/>
          </a:solidFill>
          <a:latin typeface="+mn-lt"/>
          <a:ea typeface="+mn-ea"/>
        </a:defRPr>
      </a:lvl3pPr>
      <a:lvl4pPr marL="1600200" indent="-228600" algn="l" rtl="0" eaLnBrk="1" fontAlgn="base" hangingPunct="1">
        <a:spcBef>
          <a:spcPct val="20000"/>
        </a:spcBef>
        <a:spcAft>
          <a:spcPct val="0"/>
        </a:spcAft>
        <a:buBlip>
          <a:blip r:embed="rId15"/>
        </a:buBlip>
        <a:defRPr sz="2000">
          <a:solidFill>
            <a:schemeClr val="tx1"/>
          </a:solidFill>
          <a:latin typeface="+mn-lt"/>
          <a:ea typeface="+mn-ea"/>
        </a:defRPr>
      </a:lvl4pPr>
      <a:lvl5pPr marL="2057400" indent="-228600" algn="l" rtl="0" eaLnBrk="1" fontAlgn="base" hangingPunct="1">
        <a:spcBef>
          <a:spcPct val="20000"/>
        </a:spcBef>
        <a:spcAft>
          <a:spcPct val="0"/>
        </a:spcAft>
        <a:buBlip>
          <a:blip r:embed="rId14"/>
        </a:buBlip>
        <a:defRPr sz="2000">
          <a:solidFill>
            <a:schemeClr val="tx1"/>
          </a:solidFill>
          <a:latin typeface="+mn-lt"/>
          <a:ea typeface="+mn-ea"/>
        </a:defRPr>
      </a:lvl5pPr>
      <a:lvl6pPr marL="2514600" indent="-228600" algn="l" rtl="0" eaLnBrk="1" fontAlgn="base" hangingPunct="1">
        <a:spcBef>
          <a:spcPct val="20000"/>
        </a:spcBef>
        <a:spcAft>
          <a:spcPct val="0"/>
        </a:spcAft>
        <a:buBlip>
          <a:blip r:embed="rId14"/>
        </a:buBlip>
        <a:defRPr sz="2000">
          <a:solidFill>
            <a:schemeClr val="tx1"/>
          </a:solidFill>
          <a:latin typeface="+mn-lt"/>
          <a:ea typeface="+mn-ea"/>
        </a:defRPr>
      </a:lvl6pPr>
      <a:lvl7pPr marL="2971800" indent="-228600" algn="l" rtl="0" eaLnBrk="1" fontAlgn="base" hangingPunct="1">
        <a:spcBef>
          <a:spcPct val="20000"/>
        </a:spcBef>
        <a:spcAft>
          <a:spcPct val="0"/>
        </a:spcAft>
        <a:buBlip>
          <a:blip r:embed="rId14"/>
        </a:buBlip>
        <a:defRPr sz="2000">
          <a:solidFill>
            <a:schemeClr val="tx1"/>
          </a:solidFill>
          <a:latin typeface="+mn-lt"/>
          <a:ea typeface="+mn-ea"/>
        </a:defRPr>
      </a:lvl7pPr>
      <a:lvl8pPr marL="3429000" indent="-228600" algn="l" rtl="0" eaLnBrk="1" fontAlgn="base" hangingPunct="1">
        <a:spcBef>
          <a:spcPct val="20000"/>
        </a:spcBef>
        <a:spcAft>
          <a:spcPct val="0"/>
        </a:spcAft>
        <a:buBlip>
          <a:blip r:embed="rId14"/>
        </a:buBlip>
        <a:defRPr sz="2000">
          <a:solidFill>
            <a:schemeClr val="tx1"/>
          </a:solidFill>
          <a:latin typeface="+mn-lt"/>
          <a:ea typeface="+mn-ea"/>
        </a:defRPr>
      </a:lvl8pPr>
      <a:lvl9pPr marL="3886200" indent="-228600" algn="l" rtl="0" eaLnBrk="1" fontAlgn="base" hangingPunct="1">
        <a:spcBef>
          <a:spcPct val="20000"/>
        </a:spcBef>
        <a:spcAft>
          <a:spcPct val="0"/>
        </a:spcAft>
        <a:buBlip>
          <a:blip r:embed="rId14"/>
        </a:buBlip>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a:t>单击此处编辑母版标题样式</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a:t>单击此处编辑母版文本样式</a:t>
            </a:r>
          </a:p>
          <a:p>
            <a:pPr lvl="1" eaLnBrk="1" latinLnBrk="0" hangingPunct="1"/>
            <a:r>
              <a:rPr kumimoji="0" lang="zh-CN" altLang="en-US"/>
              <a:t>第二级</a:t>
            </a:r>
          </a:p>
          <a:p>
            <a:pPr lvl="2" eaLnBrk="1" latinLnBrk="0" hangingPunct="1"/>
            <a:r>
              <a:rPr kumimoji="0" lang="zh-CN" altLang="en-US"/>
              <a:t>第三级</a:t>
            </a:r>
          </a:p>
          <a:p>
            <a:pPr lvl="3" eaLnBrk="1" latinLnBrk="0" hangingPunct="1"/>
            <a:r>
              <a:rPr kumimoji="0" lang="zh-CN" altLang="en-US"/>
              <a:t>第四级</a:t>
            </a:r>
          </a:p>
          <a:p>
            <a:pPr lvl="4" eaLnBrk="1" latinLnBrk="0" hangingPunct="1"/>
            <a:r>
              <a:rPr kumimoji="0" lang="zh-CN" altLang="en-US"/>
              <a:t>第五级</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30820CF-B880-4189-942D-D702A7CBA730}" type="datetimeFigureOut">
              <a:rPr lang="zh-CN" altLang="en-US" smtClean="0"/>
              <a:t>2019/9/6</a:t>
            </a:fld>
            <a:endParaRPr lang="zh-CN"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913308-F349-4B6D-A68A-DD1791B4A57B}" type="slidenum">
              <a:rPr lang="zh-CN" altLang="en-US" smtClean="0"/>
              <a:t>‹#›</a:t>
            </a:fld>
            <a:endParaRPr lang="zh-CN"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fad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hyperlink" Target="&#32593;&#19978;&#21830;&#22478;&#20351;&#29992;&#20171;&#32461;.docx" TargetMode="External"/><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hyperlink" Target="&#36797;&#23425;&#31185;&#25216;&#22823;&#23398;&#20998;&#25955;&#37319;&#36141;&#30003;&#35831;&#23457;&#25209;&#34920;/&#36797;&#23425;&#31185;&#25216;&#22823;&#23398;&#20998;&#25955;&#37319;&#36141;&#30003;&#35831;&#23457;&#25209;&#34920;&#65288;&#36135;&#29289;&#31867;&#65289;.docx" TargetMode="Externa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hyperlink" Target="&#38598;&#20013;&#37319;&#36141;/&#36135;&#29289;&#31867;&#25307;&#26631;&#39033;&#30446;&#22635;&#25253;&#26448;&#26009;/&#36797;&#23425;&#31185;&#25216;&#22823;&#23398;&#36135;&#29289;&#31867;&#39033;&#30446;&#38598;&#20013;&#37319;&#36141;&#25216;&#26415;&#21442;&#25968;&#27169;&#26495;.doc" TargetMode="External"/><Relationship Id="rId2" Type="http://schemas.openxmlformats.org/officeDocument/2006/relationships/hyperlink" Target="&#38598;&#20013;&#37319;&#36141;/&#36135;&#29289;&#31867;&#39033;&#30446;&#38598;&#20013;&#37319;&#36141;&#25216;&#26415;&#21442;&#25968;&#32534;&#21046;&#27880;&#24847;&#20107;&#39033;&#21450;&#35201;&#27714;.doc" TargetMode="Externa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33400" y="1196752"/>
            <a:ext cx="7851648" cy="1828800"/>
          </a:xfrm>
        </p:spPr>
        <p:txBody>
          <a:bodyPr>
            <a:normAutofit/>
          </a:bodyPr>
          <a:lstStyle/>
          <a:p>
            <a:pPr algn="ctr"/>
            <a:r>
              <a:rPr lang="zh-CN" altLang="en-US" sz="4000" b="1" dirty="0"/>
              <a:t>招标采购管理制度解读及网上商城</a:t>
            </a:r>
            <a:br>
              <a:rPr lang="en-US" altLang="zh-CN" sz="4000" b="1" dirty="0"/>
            </a:br>
            <a:r>
              <a:rPr lang="zh-CN" altLang="en-US" sz="4000" b="1" dirty="0"/>
              <a:t>采购工作布置会</a:t>
            </a:r>
          </a:p>
        </p:txBody>
      </p:sp>
      <p:sp>
        <p:nvSpPr>
          <p:cNvPr id="4" name="标题 1">
            <a:extLst>
              <a:ext uri="{FF2B5EF4-FFF2-40B4-BE49-F238E27FC236}">
                <a16:creationId xmlns:a16="http://schemas.microsoft.com/office/drawing/2014/main" id="{F5290A87-A395-48E9-8ADE-46605990717E}"/>
              </a:ext>
            </a:extLst>
          </p:cNvPr>
          <p:cNvSpPr txBox="1">
            <a:spLocks/>
          </p:cNvSpPr>
          <p:nvPr/>
        </p:nvSpPr>
        <p:spPr>
          <a:xfrm>
            <a:off x="467544" y="3501008"/>
            <a:ext cx="7851648" cy="1828800"/>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zh-CN" altLang="en-US" sz="3600" dirty="0"/>
              <a:t>招标采购管理中心</a:t>
            </a:r>
            <a:endParaRPr lang="en-US" altLang="zh-CN" sz="3600" dirty="0"/>
          </a:p>
          <a:p>
            <a:pPr algn="ctr"/>
            <a:r>
              <a:rPr lang="en-US" altLang="zh-CN" sz="3600" dirty="0"/>
              <a:t>2019</a:t>
            </a:r>
            <a:r>
              <a:rPr lang="zh-CN" altLang="en-US" sz="3600" dirty="0"/>
              <a:t>年</a:t>
            </a:r>
            <a:r>
              <a:rPr lang="en-US" altLang="zh-CN" sz="3600" dirty="0"/>
              <a:t>9</a:t>
            </a:r>
            <a:r>
              <a:rPr lang="zh-CN" altLang="en-US" sz="3600" dirty="0"/>
              <a:t>月</a:t>
            </a:r>
            <a:r>
              <a:rPr lang="en-US" altLang="zh-CN" sz="3600" dirty="0"/>
              <a:t>6</a:t>
            </a:r>
            <a:r>
              <a:rPr lang="zh-CN" altLang="en-US" sz="3600" dirty="0"/>
              <a:t>日</a:t>
            </a:r>
          </a:p>
        </p:txBody>
      </p:sp>
    </p:spTree>
    <p:extLst>
      <p:ext uri="{BB962C8B-B14F-4D97-AF65-F5344CB8AC3E}">
        <p14:creationId xmlns:p14="http://schemas.microsoft.com/office/powerpoint/2010/main" val="2943917871"/>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招标采购管理办法</a:t>
            </a:r>
            <a:r>
              <a:rPr lang="en-US" altLang="zh-CN" sz="4000" dirty="0"/>
              <a:t>》</a:t>
            </a:r>
            <a:r>
              <a:rPr lang="zh-CN" altLang="en-US" sz="4000" dirty="0"/>
              <a:t>解读</a:t>
            </a:r>
          </a:p>
        </p:txBody>
      </p:sp>
      <p:sp>
        <p:nvSpPr>
          <p:cNvPr id="3" name="内容占位符 2"/>
          <p:cNvSpPr>
            <a:spLocks noGrp="1"/>
          </p:cNvSpPr>
          <p:nvPr>
            <p:ph idx="1"/>
          </p:nvPr>
        </p:nvSpPr>
        <p:spPr/>
        <p:txBody>
          <a:bodyPr>
            <a:normAutofit/>
          </a:bodyPr>
          <a:lstStyle/>
          <a:p>
            <a:r>
              <a:rPr lang="zh-CN" altLang="zh-CN" b="1" dirty="0"/>
              <a:t>九、对采购项目验收的提出要求</a:t>
            </a:r>
            <a:endParaRPr lang="zh-CN" altLang="zh-CN" dirty="0"/>
          </a:p>
          <a:p>
            <a:r>
              <a:rPr lang="zh-CN" altLang="zh-CN" dirty="0"/>
              <a:t>◆ 分散采购项目</a:t>
            </a:r>
            <a:r>
              <a:rPr lang="zh-CN" altLang="en-US" dirty="0"/>
              <a:t>，</a:t>
            </a:r>
            <a:r>
              <a:rPr lang="zh-CN" altLang="zh-CN" dirty="0"/>
              <a:t>由</a:t>
            </a:r>
            <a:r>
              <a:rPr lang="zh-CN" altLang="zh-CN" b="1" dirty="0">
                <a:solidFill>
                  <a:srgbClr val="FF0000"/>
                </a:solidFill>
              </a:rPr>
              <a:t>使用部门或申请部门自行验收</a:t>
            </a:r>
            <a:r>
              <a:rPr lang="zh-CN" altLang="zh-CN" dirty="0"/>
              <a:t>；</a:t>
            </a:r>
          </a:p>
          <a:p>
            <a:r>
              <a:rPr lang="zh-CN" altLang="zh-CN" dirty="0"/>
              <a:t>◆ 集中采购项目，由申请单位或使用单位提出验收申请，填写</a:t>
            </a:r>
            <a:r>
              <a:rPr lang="zh-CN" altLang="zh-CN" b="1" dirty="0">
                <a:solidFill>
                  <a:srgbClr val="FF0000"/>
                </a:solidFill>
              </a:rPr>
              <a:t>《辽宁科技大学采购项目验收申请表》</a:t>
            </a:r>
            <a:r>
              <a:rPr lang="zh-CN" altLang="zh-CN" dirty="0"/>
              <a:t>，报招标采购中心审批后，由相关职能部门组织验收。其中，货物、服务类项目由</a:t>
            </a:r>
            <a:r>
              <a:rPr lang="zh-CN" altLang="zh-CN" b="1" dirty="0">
                <a:solidFill>
                  <a:srgbClr val="FF0000"/>
                </a:solidFill>
              </a:rPr>
              <a:t>国有资产管理处</a:t>
            </a:r>
            <a:r>
              <a:rPr lang="zh-CN" altLang="zh-CN" dirty="0"/>
              <a:t>牵头组织验收；工程类项目由</a:t>
            </a:r>
            <a:r>
              <a:rPr lang="zh-CN" altLang="zh-CN" b="1" dirty="0">
                <a:solidFill>
                  <a:srgbClr val="FF0000"/>
                </a:solidFill>
              </a:rPr>
              <a:t>后勤与基建管理处</a:t>
            </a:r>
            <a:r>
              <a:rPr lang="zh-CN" altLang="zh-CN" dirty="0"/>
              <a:t>牵头组织验收。</a:t>
            </a:r>
            <a:endParaRPr lang="zh-CN" altLang="zh-CN" dirty="0">
              <a:latin typeface="+mn-ea"/>
            </a:endParaRPr>
          </a:p>
        </p:txBody>
      </p:sp>
    </p:spTree>
    <p:extLst>
      <p:ext uri="{BB962C8B-B14F-4D97-AF65-F5344CB8AC3E}">
        <p14:creationId xmlns:p14="http://schemas.microsoft.com/office/powerpoint/2010/main" val="15558149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网上商城采购实施细则</a:t>
            </a:r>
            <a:r>
              <a:rPr lang="en-US" altLang="zh-CN" sz="4000" dirty="0"/>
              <a:t>》</a:t>
            </a:r>
            <a:r>
              <a:rPr lang="zh-CN" altLang="en-US" sz="4000" dirty="0"/>
              <a:t>解读</a:t>
            </a:r>
          </a:p>
        </p:txBody>
      </p:sp>
      <p:sp>
        <p:nvSpPr>
          <p:cNvPr id="3" name="内容占位符 2"/>
          <p:cNvSpPr>
            <a:spLocks noGrp="1"/>
          </p:cNvSpPr>
          <p:nvPr>
            <p:ph idx="1"/>
          </p:nvPr>
        </p:nvSpPr>
        <p:spPr/>
        <p:txBody>
          <a:bodyPr>
            <a:normAutofit fontScale="92500"/>
          </a:bodyPr>
          <a:lstStyle/>
          <a:p>
            <a:r>
              <a:rPr lang="en-US" altLang="zh-CN" dirty="0">
                <a:latin typeface="+mn-ea"/>
              </a:rPr>
              <a:t>1</a:t>
            </a:r>
            <a:r>
              <a:rPr lang="zh-CN" altLang="zh-CN" dirty="0">
                <a:latin typeface="+mn-ea"/>
              </a:rPr>
              <a:t>、凡在《辽宁省政府采购网上商城采购目录（首批）》范围内的商品，预算金额在</a:t>
            </a:r>
            <a:r>
              <a:rPr lang="en-US" altLang="zh-CN" dirty="0">
                <a:latin typeface="+mn-ea"/>
              </a:rPr>
              <a:t>30</a:t>
            </a:r>
            <a:r>
              <a:rPr lang="zh-CN" altLang="zh-CN" dirty="0">
                <a:latin typeface="+mn-ea"/>
              </a:rPr>
              <a:t>万元以下的采购项目，一律通过网上商城采购，</a:t>
            </a:r>
            <a:r>
              <a:rPr lang="zh-CN" altLang="zh-CN" b="1" dirty="0">
                <a:solidFill>
                  <a:srgbClr val="FF0000"/>
                </a:solidFill>
                <a:latin typeface="+mn-ea"/>
              </a:rPr>
              <a:t>如确因特殊原因需要采用非网上商城购买的货物，应向招标采购管理中心提出申请，审批同意后按学校有关规定组织采购，否则一律不予报销；</a:t>
            </a:r>
            <a:endParaRPr lang="en-US" altLang="zh-CN" b="1" dirty="0">
              <a:solidFill>
                <a:srgbClr val="FF0000"/>
              </a:solidFill>
              <a:latin typeface="+mn-ea"/>
            </a:endParaRPr>
          </a:p>
          <a:p>
            <a:r>
              <a:rPr lang="en-US" altLang="zh-CN" dirty="0">
                <a:latin typeface="+mn-ea"/>
              </a:rPr>
              <a:t>2</a:t>
            </a:r>
            <a:r>
              <a:rPr lang="zh-CN" altLang="zh-CN" dirty="0">
                <a:latin typeface="+mn-ea"/>
              </a:rPr>
              <a:t>、办公耗材类商品，如笔、本、复印纸、档案盒等低值易耗品，不允许通过其他方式采购，必须按照要求从网上商城采购，私自通过其他渠道采购的财务处一律不予报销；对于目前已购买完的办公耗材类商品，未办理报销付款手续的，</a:t>
            </a:r>
            <a:r>
              <a:rPr lang="zh-CN" altLang="zh-CN" b="1" dirty="0">
                <a:solidFill>
                  <a:srgbClr val="FF0000"/>
                </a:solidFill>
                <a:latin typeface="+mn-ea"/>
              </a:rPr>
              <a:t>请于</a:t>
            </a:r>
            <a:r>
              <a:rPr lang="en-US" altLang="zh-CN" b="1" dirty="0">
                <a:solidFill>
                  <a:srgbClr val="FF0000"/>
                </a:solidFill>
                <a:latin typeface="+mn-ea"/>
              </a:rPr>
              <a:t>2019</a:t>
            </a:r>
            <a:r>
              <a:rPr lang="zh-CN" altLang="zh-CN" b="1" dirty="0">
                <a:solidFill>
                  <a:srgbClr val="FF0000"/>
                </a:solidFill>
                <a:latin typeface="+mn-ea"/>
              </a:rPr>
              <a:t>年</a:t>
            </a:r>
            <a:r>
              <a:rPr lang="en-US" altLang="zh-CN" b="1" dirty="0">
                <a:solidFill>
                  <a:srgbClr val="FF0000"/>
                </a:solidFill>
                <a:latin typeface="+mn-ea"/>
              </a:rPr>
              <a:t>9</a:t>
            </a:r>
            <a:r>
              <a:rPr lang="zh-CN" altLang="zh-CN" b="1" dirty="0">
                <a:solidFill>
                  <a:srgbClr val="FF0000"/>
                </a:solidFill>
                <a:latin typeface="+mn-ea"/>
              </a:rPr>
              <a:t>月</a:t>
            </a:r>
            <a:r>
              <a:rPr lang="en-US" altLang="zh-CN" b="1" dirty="0">
                <a:solidFill>
                  <a:srgbClr val="FF0000"/>
                </a:solidFill>
                <a:latin typeface="+mn-ea"/>
              </a:rPr>
              <a:t>10</a:t>
            </a:r>
            <a:r>
              <a:rPr lang="zh-CN" altLang="zh-CN" b="1" dirty="0">
                <a:solidFill>
                  <a:srgbClr val="FF0000"/>
                </a:solidFill>
                <a:latin typeface="+mn-ea"/>
              </a:rPr>
              <a:t>日前集中到财务处办理，超过此期限的一律不予报销</a:t>
            </a:r>
            <a:r>
              <a:rPr lang="zh-CN" altLang="zh-CN" dirty="0">
                <a:latin typeface="+mn-ea"/>
              </a:rPr>
              <a:t>；</a:t>
            </a:r>
          </a:p>
          <a:p>
            <a:endParaRPr lang="zh-CN" altLang="zh-CN" dirty="0">
              <a:latin typeface="+mn-ea"/>
            </a:endParaRPr>
          </a:p>
        </p:txBody>
      </p:sp>
    </p:spTree>
    <p:extLst>
      <p:ext uri="{BB962C8B-B14F-4D97-AF65-F5344CB8AC3E}">
        <p14:creationId xmlns:p14="http://schemas.microsoft.com/office/powerpoint/2010/main" val="3033908821"/>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网上商城采购实施细则</a:t>
            </a:r>
            <a:r>
              <a:rPr lang="en-US" altLang="zh-CN" sz="4000" dirty="0"/>
              <a:t>》</a:t>
            </a:r>
            <a:r>
              <a:rPr lang="zh-CN" altLang="en-US" sz="4000" dirty="0"/>
              <a:t>解读</a:t>
            </a:r>
          </a:p>
        </p:txBody>
      </p:sp>
      <p:sp>
        <p:nvSpPr>
          <p:cNvPr id="3" name="内容占位符 2"/>
          <p:cNvSpPr>
            <a:spLocks noGrp="1"/>
          </p:cNvSpPr>
          <p:nvPr>
            <p:ph idx="1"/>
          </p:nvPr>
        </p:nvSpPr>
        <p:spPr/>
        <p:txBody>
          <a:bodyPr>
            <a:normAutofit/>
          </a:bodyPr>
          <a:lstStyle/>
          <a:p>
            <a:r>
              <a:rPr lang="en-US" altLang="zh-CN" sz="2400" dirty="0">
                <a:latin typeface="+mn-ea"/>
              </a:rPr>
              <a:t>3</a:t>
            </a:r>
            <a:r>
              <a:rPr lang="zh-CN" altLang="zh-CN" sz="2400" dirty="0">
                <a:latin typeface="+mn-ea"/>
              </a:rPr>
              <a:t>、网上商城付款方式有两种，</a:t>
            </a:r>
            <a:r>
              <a:rPr lang="zh-CN" altLang="zh-CN" sz="2400" b="1" dirty="0">
                <a:solidFill>
                  <a:srgbClr val="FF0000"/>
                </a:solidFill>
                <a:latin typeface="+mn-ea"/>
              </a:rPr>
              <a:t>货到付款</a:t>
            </a:r>
            <a:r>
              <a:rPr lang="zh-CN" altLang="zh-CN" sz="2400" dirty="0">
                <a:latin typeface="+mn-ea"/>
              </a:rPr>
              <a:t>和</a:t>
            </a:r>
            <a:r>
              <a:rPr lang="zh-CN" altLang="zh-CN" sz="2400" b="1" dirty="0">
                <a:solidFill>
                  <a:srgbClr val="FF0000"/>
                </a:solidFill>
                <a:latin typeface="+mn-ea"/>
              </a:rPr>
              <a:t>账期支付</a:t>
            </a:r>
            <a:r>
              <a:rPr lang="zh-CN" altLang="zh-CN" sz="2400" dirty="0">
                <a:latin typeface="+mn-ea"/>
              </a:rPr>
              <a:t>。</a:t>
            </a:r>
          </a:p>
          <a:p>
            <a:r>
              <a:rPr lang="zh-CN" altLang="zh-CN" sz="2400" dirty="0">
                <a:latin typeface="+mn-ea"/>
              </a:rPr>
              <a:t>◆ </a:t>
            </a:r>
            <a:r>
              <a:rPr lang="zh-CN" altLang="zh-CN" sz="2400" b="1" dirty="0">
                <a:latin typeface="+mn-ea"/>
              </a:rPr>
              <a:t>货到付款：</a:t>
            </a:r>
            <a:r>
              <a:rPr lang="zh-CN" altLang="zh-CN" sz="2400" dirty="0">
                <a:latin typeface="+mn-ea"/>
              </a:rPr>
              <a:t>货到签收后，收货人刷本人公务卡当场支付货款，并在</a:t>
            </a:r>
            <a:r>
              <a:rPr lang="en-US" altLang="zh-CN" sz="2400" b="1" dirty="0">
                <a:solidFill>
                  <a:srgbClr val="FF0000"/>
                </a:solidFill>
                <a:latin typeface="+mn-ea"/>
              </a:rPr>
              <a:t>2</a:t>
            </a:r>
            <a:r>
              <a:rPr lang="zh-CN" altLang="zh-CN" sz="2400" b="1" dirty="0">
                <a:solidFill>
                  <a:srgbClr val="FF0000"/>
                </a:solidFill>
                <a:latin typeface="+mn-ea"/>
              </a:rPr>
              <a:t>周内到财务处报销</a:t>
            </a:r>
            <a:r>
              <a:rPr lang="zh-CN" altLang="zh-CN" sz="2400" dirty="0">
                <a:latin typeface="+mn-ea"/>
              </a:rPr>
              <a:t>，防止出现信用卡还款超期产生滞纳金现象。因报销时间滞后导致还款不及时产生滞纳金的，由本人负责。</a:t>
            </a:r>
          </a:p>
          <a:p>
            <a:r>
              <a:rPr lang="zh-CN" altLang="zh-CN" sz="2400" dirty="0">
                <a:latin typeface="+mn-ea"/>
              </a:rPr>
              <a:t>◆ </a:t>
            </a:r>
            <a:r>
              <a:rPr lang="zh-CN" altLang="zh-CN" sz="2400" b="1" dirty="0">
                <a:latin typeface="+mn-ea"/>
              </a:rPr>
              <a:t>账期支付：</a:t>
            </a:r>
            <a:r>
              <a:rPr lang="zh-CN" altLang="zh-CN" sz="2400" dirty="0">
                <a:latin typeface="+mn-ea"/>
              </a:rPr>
              <a:t>货到签收后，申请人应在</a:t>
            </a:r>
            <a:r>
              <a:rPr lang="en-US" altLang="zh-CN" sz="2400" b="1" dirty="0">
                <a:solidFill>
                  <a:srgbClr val="FF0000"/>
                </a:solidFill>
                <a:latin typeface="+mn-ea"/>
              </a:rPr>
              <a:t>2</a:t>
            </a:r>
            <a:r>
              <a:rPr lang="zh-CN" altLang="zh-CN" sz="2400" b="1" dirty="0">
                <a:solidFill>
                  <a:srgbClr val="FF0000"/>
                </a:solidFill>
                <a:latin typeface="+mn-ea"/>
              </a:rPr>
              <a:t>周内到财务处完成报账。</a:t>
            </a:r>
            <a:r>
              <a:rPr lang="zh-CN" altLang="zh-CN" sz="2400" dirty="0">
                <a:latin typeface="+mn-ea"/>
              </a:rPr>
              <a:t>财务处须在报账完成后</a:t>
            </a:r>
            <a:r>
              <a:rPr lang="en-US" altLang="zh-CN" sz="2400" dirty="0">
                <a:latin typeface="+mn-ea"/>
              </a:rPr>
              <a:t>15</a:t>
            </a:r>
            <a:r>
              <a:rPr lang="zh-CN" altLang="zh-CN" sz="2400" dirty="0">
                <a:latin typeface="+mn-ea"/>
              </a:rPr>
              <a:t>日内，通过电汇方式将货款一次性足额支付给电商。</a:t>
            </a:r>
          </a:p>
          <a:p>
            <a:r>
              <a:rPr lang="zh-CN" altLang="zh-CN" sz="2400" b="1" dirty="0">
                <a:solidFill>
                  <a:srgbClr val="FF0000"/>
                </a:solidFill>
                <a:latin typeface="+mn-ea"/>
              </a:rPr>
              <a:t>财务处要求单项或批量采购金额在</a:t>
            </a:r>
            <a:r>
              <a:rPr lang="en-US" altLang="zh-CN" sz="2400" b="1" dirty="0">
                <a:solidFill>
                  <a:srgbClr val="FF0000"/>
                </a:solidFill>
                <a:latin typeface="+mn-ea"/>
              </a:rPr>
              <a:t>1</a:t>
            </a:r>
            <a:r>
              <a:rPr lang="zh-CN" altLang="zh-CN" sz="2400" b="1" dirty="0">
                <a:solidFill>
                  <a:srgbClr val="FF0000"/>
                </a:solidFill>
                <a:latin typeface="+mn-ea"/>
              </a:rPr>
              <a:t>万元以下的必须选择货到付款方式支付，</a:t>
            </a:r>
            <a:r>
              <a:rPr lang="zh-CN" altLang="zh-CN" sz="2400" dirty="0">
                <a:latin typeface="+mn-ea"/>
              </a:rPr>
              <a:t>选择账期支付的财务处不予报销；</a:t>
            </a:r>
            <a:r>
              <a:rPr lang="en-US" altLang="zh-CN" sz="2400" b="1" dirty="0">
                <a:latin typeface="+mn-ea"/>
              </a:rPr>
              <a:t>1</a:t>
            </a:r>
            <a:r>
              <a:rPr lang="zh-CN" altLang="zh-CN" sz="2400" b="1" dirty="0">
                <a:latin typeface="+mn-ea"/>
              </a:rPr>
              <a:t>万元以上的也尽量选用货到付款方式支付。</a:t>
            </a:r>
            <a:endParaRPr lang="zh-CN" altLang="zh-CN" sz="2400" dirty="0">
              <a:latin typeface="+mn-ea"/>
            </a:endParaRPr>
          </a:p>
          <a:p>
            <a:endParaRPr lang="zh-CN" altLang="zh-CN" sz="2400" dirty="0">
              <a:latin typeface="+mn-ea"/>
            </a:endParaRPr>
          </a:p>
        </p:txBody>
      </p:sp>
    </p:spTree>
    <p:extLst>
      <p:ext uri="{BB962C8B-B14F-4D97-AF65-F5344CB8AC3E}">
        <p14:creationId xmlns:p14="http://schemas.microsoft.com/office/powerpoint/2010/main" val="391929703"/>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网上商城采购实施细则</a:t>
            </a:r>
            <a:r>
              <a:rPr lang="en-US" altLang="zh-CN" sz="4000" dirty="0"/>
              <a:t>》</a:t>
            </a:r>
            <a:r>
              <a:rPr lang="zh-CN" altLang="en-US" sz="4000" dirty="0"/>
              <a:t>解读</a:t>
            </a:r>
          </a:p>
        </p:txBody>
      </p:sp>
      <p:sp>
        <p:nvSpPr>
          <p:cNvPr id="3" name="内容占位符 2"/>
          <p:cNvSpPr>
            <a:spLocks noGrp="1"/>
          </p:cNvSpPr>
          <p:nvPr>
            <p:ph idx="1"/>
          </p:nvPr>
        </p:nvSpPr>
        <p:spPr/>
        <p:txBody>
          <a:bodyPr>
            <a:normAutofit fontScale="85000" lnSpcReduction="10000"/>
          </a:bodyPr>
          <a:lstStyle/>
          <a:p>
            <a:r>
              <a:rPr lang="en-US" altLang="zh-CN" dirty="0">
                <a:latin typeface="+mn-ea"/>
              </a:rPr>
              <a:t>4</a:t>
            </a:r>
            <a:r>
              <a:rPr lang="zh-CN" altLang="en-US" dirty="0">
                <a:latin typeface="+mn-ea"/>
              </a:rPr>
              <a:t>、网上商城采购商品时应考虑到到货后的安装调试问题，</a:t>
            </a:r>
            <a:r>
              <a:rPr lang="zh-CN" altLang="en-US" b="1" dirty="0">
                <a:solidFill>
                  <a:srgbClr val="FF0000"/>
                </a:solidFill>
                <a:latin typeface="+mn-ea"/>
              </a:rPr>
              <a:t>下单前应确认是否包含安装调试服务</a:t>
            </a:r>
            <a:r>
              <a:rPr lang="zh-CN" altLang="en-US" dirty="0">
                <a:latin typeface="+mn-ea"/>
              </a:rPr>
              <a:t>。</a:t>
            </a:r>
            <a:endParaRPr lang="en-US" altLang="zh-CN" dirty="0">
              <a:latin typeface="+mn-ea"/>
            </a:endParaRPr>
          </a:p>
          <a:p>
            <a:r>
              <a:rPr lang="en-US" altLang="zh-CN" dirty="0">
                <a:latin typeface="+mn-ea"/>
              </a:rPr>
              <a:t>5</a:t>
            </a:r>
            <a:r>
              <a:rPr lang="zh-CN" altLang="en-US" dirty="0">
                <a:latin typeface="+mn-ea"/>
              </a:rPr>
              <a:t>、网上商城采购前履行审批程序：</a:t>
            </a:r>
          </a:p>
          <a:p>
            <a:r>
              <a:rPr lang="zh-CN" altLang="en-US" dirty="0">
                <a:latin typeface="+mn-ea"/>
              </a:rPr>
              <a:t>◆ </a:t>
            </a:r>
            <a:r>
              <a:rPr lang="zh-CN" altLang="en-US" b="1" dirty="0">
                <a:solidFill>
                  <a:srgbClr val="FF0000"/>
                </a:solidFill>
                <a:latin typeface="+mn-ea"/>
              </a:rPr>
              <a:t>一次性采购总价</a:t>
            </a:r>
            <a:r>
              <a:rPr lang="en-US" altLang="zh-CN" b="1" dirty="0">
                <a:solidFill>
                  <a:srgbClr val="FF0000"/>
                </a:solidFill>
                <a:latin typeface="+mn-ea"/>
              </a:rPr>
              <a:t>1</a:t>
            </a:r>
            <a:r>
              <a:rPr lang="zh-CN" altLang="en-US" b="1" dirty="0">
                <a:solidFill>
                  <a:srgbClr val="FF0000"/>
                </a:solidFill>
                <a:latin typeface="+mn-ea"/>
              </a:rPr>
              <a:t>万元以下，且设备单价</a:t>
            </a:r>
            <a:r>
              <a:rPr lang="en-US" altLang="zh-CN" b="1" dirty="0">
                <a:solidFill>
                  <a:srgbClr val="FF0000"/>
                </a:solidFill>
                <a:latin typeface="+mn-ea"/>
              </a:rPr>
              <a:t>1000</a:t>
            </a:r>
            <a:r>
              <a:rPr lang="zh-CN" altLang="en-US" b="1" dirty="0">
                <a:solidFill>
                  <a:srgbClr val="FF0000"/>
                </a:solidFill>
                <a:latin typeface="+mn-ea"/>
              </a:rPr>
              <a:t>元以下</a:t>
            </a:r>
            <a:r>
              <a:rPr lang="zh-CN" altLang="en-US" dirty="0">
                <a:latin typeface="+mn-ea"/>
              </a:rPr>
              <a:t>，</a:t>
            </a:r>
            <a:r>
              <a:rPr lang="zh-CN" altLang="en-US" b="1" dirty="0">
                <a:solidFill>
                  <a:srgbClr val="FF0000"/>
                </a:solidFill>
                <a:latin typeface="+mn-ea"/>
              </a:rPr>
              <a:t>申请单位直接网上商城选购</a:t>
            </a:r>
            <a:r>
              <a:rPr lang="zh-CN" altLang="en-US" dirty="0">
                <a:latin typeface="+mn-ea"/>
              </a:rPr>
              <a:t>，招标采购中心审批。</a:t>
            </a:r>
            <a:endParaRPr lang="en-US" altLang="zh-CN" dirty="0">
              <a:latin typeface="+mn-ea"/>
            </a:endParaRPr>
          </a:p>
          <a:p>
            <a:r>
              <a:rPr lang="zh-CN" altLang="en-US" dirty="0">
                <a:latin typeface="+mn-ea"/>
              </a:rPr>
              <a:t>◆ </a:t>
            </a:r>
            <a:r>
              <a:rPr lang="zh-CN" altLang="en-US" b="1" dirty="0">
                <a:solidFill>
                  <a:srgbClr val="FF0000"/>
                </a:solidFill>
                <a:latin typeface="+mn-ea"/>
              </a:rPr>
              <a:t>一次性采购总价</a:t>
            </a:r>
            <a:r>
              <a:rPr lang="en-US" altLang="zh-CN" b="1" dirty="0">
                <a:solidFill>
                  <a:srgbClr val="FF0000"/>
                </a:solidFill>
                <a:latin typeface="+mn-ea"/>
              </a:rPr>
              <a:t>1</a:t>
            </a:r>
            <a:r>
              <a:rPr lang="zh-CN" altLang="en-US" b="1" dirty="0">
                <a:solidFill>
                  <a:srgbClr val="FF0000"/>
                </a:solidFill>
                <a:latin typeface="+mn-ea"/>
              </a:rPr>
              <a:t>万元（含）以上，或采购设备单价</a:t>
            </a:r>
            <a:r>
              <a:rPr lang="en-US" altLang="zh-CN" b="1" dirty="0">
                <a:solidFill>
                  <a:srgbClr val="FF0000"/>
                </a:solidFill>
                <a:latin typeface="+mn-ea"/>
              </a:rPr>
              <a:t>1000</a:t>
            </a:r>
            <a:r>
              <a:rPr lang="zh-CN" altLang="en-US" b="1" dirty="0">
                <a:solidFill>
                  <a:srgbClr val="FF0000"/>
                </a:solidFill>
                <a:latin typeface="+mn-ea"/>
              </a:rPr>
              <a:t>元（含）以上，且采购金额在</a:t>
            </a:r>
            <a:r>
              <a:rPr lang="en-US" altLang="zh-CN" b="1" dirty="0">
                <a:solidFill>
                  <a:srgbClr val="FF0000"/>
                </a:solidFill>
                <a:latin typeface="+mn-ea"/>
              </a:rPr>
              <a:t>5</a:t>
            </a:r>
            <a:r>
              <a:rPr lang="zh-CN" altLang="en-US" b="1" dirty="0">
                <a:solidFill>
                  <a:srgbClr val="FF0000"/>
                </a:solidFill>
                <a:latin typeface="+mn-ea"/>
              </a:rPr>
              <a:t>万元以下的货物，</a:t>
            </a:r>
            <a:r>
              <a:rPr lang="zh-CN" altLang="en-US" dirty="0">
                <a:latin typeface="+mn-ea"/>
              </a:rPr>
              <a:t>需要填写</a:t>
            </a:r>
            <a:r>
              <a:rPr lang="en-US" altLang="zh-CN" dirty="0">
                <a:latin typeface="+mn-ea"/>
              </a:rPr>
              <a:t>《</a:t>
            </a:r>
            <a:r>
              <a:rPr lang="zh-CN" altLang="en-US" dirty="0">
                <a:latin typeface="+mn-ea"/>
              </a:rPr>
              <a:t>辽宁科技大学</a:t>
            </a:r>
            <a:r>
              <a:rPr lang="zh-CN" altLang="en-US" b="1" dirty="0">
                <a:solidFill>
                  <a:srgbClr val="FF0000"/>
                </a:solidFill>
                <a:latin typeface="+mn-ea"/>
              </a:rPr>
              <a:t>分散</a:t>
            </a:r>
            <a:r>
              <a:rPr lang="zh-CN" altLang="en-US" dirty="0">
                <a:latin typeface="+mn-ea"/>
              </a:rPr>
              <a:t>采购申请审批表（货物类）</a:t>
            </a:r>
            <a:r>
              <a:rPr lang="en-US" altLang="zh-CN" dirty="0">
                <a:latin typeface="+mn-ea"/>
              </a:rPr>
              <a:t>》</a:t>
            </a:r>
            <a:r>
              <a:rPr lang="zh-CN" altLang="en-US" dirty="0">
                <a:latin typeface="+mn-ea"/>
              </a:rPr>
              <a:t>，相关部门审批后，报招标采购管理中心备案，</a:t>
            </a:r>
            <a:r>
              <a:rPr lang="zh-CN" altLang="en-US" b="1" dirty="0">
                <a:solidFill>
                  <a:srgbClr val="FF0000"/>
                </a:solidFill>
                <a:latin typeface="+mn-ea"/>
              </a:rPr>
              <a:t>由申请单位在网上商城选购</a:t>
            </a:r>
            <a:r>
              <a:rPr lang="zh-CN" altLang="en-US" dirty="0">
                <a:latin typeface="+mn-ea"/>
              </a:rPr>
              <a:t>，招标采购中心审批；</a:t>
            </a:r>
            <a:endParaRPr lang="en-US" altLang="zh-CN" dirty="0">
              <a:latin typeface="+mn-ea"/>
            </a:endParaRPr>
          </a:p>
          <a:p>
            <a:r>
              <a:rPr lang="zh-CN" altLang="en-US" dirty="0">
                <a:latin typeface="+mn-ea"/>
              </a:rPr>
              <a:t>◆ </a:t>
            </a:r>
            <a:r>
              <a:rPr lang="zh-CN" altLang="en-US" b="1" dirty="0">
                <a:solidFill>
                  <a:srgbClr val="FF0000"/>
                </a:solidFill>
                <a:latin typeface="+mn-ea"/>
              </a:rPr>
              <a:t>采购金额在</a:t>
            </a:r>
            <a:r>
              <a:rPr lang="en-US" altLang="zh-CN" b="1" dirty="0">
                <a:solidFill>
                  <a:srgbClr val="FF0000"/>
                </a:solidFill>
                <a:latin typeface="+mn-ea"/>
              </a:rPr>
              <a:t>5</a:t>
            </a:r>
            <a:r>
              <a:rPr lang="zh-CN" altLang="en-US" b="1" dirty="0">
                <a:solidFill>
                  <a:srgbClr val="FF0000"/>
                </a:solidFill>
                <a:latin typeface="+mn-ea"/>
              </a:rPr>
              <a:t>万元（含）以上、</a:t>
            </a:r>
            <a:r>
              <a:rPr lang="en-US" altLang="zh-CN" b="1" dirty="0">
                <a:solidFill>
                  <a:srgbClr val="FF0000"/>
                </a:solidFill>
                <a:latin typeface="+mn-ea"/>
              </a:rPr>
              <a:t>30</a:t>
            </a:r>
            <a:r>
              <a:rPr lang="zh-CN" altLang="en-US" b="1" dirty="0">
                <a:solidFill>
                  <a:srgbClr val="FF0000"/>
                </a:solidFill>
                <a:latin typeface="+mn-ea"/>
              </a:rPr>
              <a:t>万元以下的货物</a:t>
            </a:r>
            <a:r>
              <a:rPr lang="zh-CN" altLang="en-US" dirty="0">
                <a:latin typeface="+mn-ea"/>
              </a:rPr>
              <a:t>，履行学校集中采购程序，填写</a:t>
            </a:r>
            <a:r>
              <a:rPr lang="en-US" altLang="zh-CN" dirty="0">
                <a:latin typeface="+mn-ea"/>
              </a:rPr>
              <a:t>《</a:t>
            </a:r>
            <a:r>
              <a:rPr lang="zh-CN" altLang="en-US" dirty="0">
                <a:latin typeface="+mn-ea"/>
              </a:rPr>
              <a:t>辽宁科技大学货物类项目</a:t>
            </a:r>
            <a:r>
              <a:rPr lang="zh-CN" altLang="en-US" b="1" dirty="0">
                <a:solidFill>
                  <a:srgbClr val="FF0000"/>
                </a:solidFill>
                <a:latin typeface="+mn-ea"/>
              </a:rPr>
              <a:t>集中</a:t>
            </a:r>
            <a:r>
              <a:rPr lang="zh-CN" altLang="en-US" dirty="0">
                <a:latin typeface="+mn-ea"/>
              </a:rPr>
              <a:t>采购申请表（货物类）</a:t>
            </a:r>
            <a:r>
              <a:rPr lang="en-US" altLang="zh-CN" dirty="0">
                <a:latin typeface="+mn-ea"/>
              </a:rPr>
              <a:t>》</a:t>
            </a:r>
            <a:r>
              <a:rPr lang="zh-CN" altLang="en-US" dirty="0">
                <a:latin typeface="+mn-ea"/>
              </a:rPr>
              <a:t>，</a:t>
            </a:r>
            <a:r>
              <a:rPr lang="zh-CN" altLang="en-US" b="1" dirty="0">
                <a:solidFill>
                  <a:srgbClr val="FF0000"/>
                </a:solidFill>
                <a:latin typeface="+mn-ea"/>
              </a:rPr>
              <a:t>由招标采购管理中心在网上商城采购</a:t>
            </a:r>
            <a:r>
              <a:rPr lang="zh-CN" altLang="en-US" dirty="0">
                <a:latin typeface="+mn-ea"/>
              </a:rPr>
              <a:t>。</a:t>
            </a:r>
          </a:p>
          <a:p>
            <a:endParaRPr lang="zh-CN" altLang="zh-CN" dirty="0">
              <a:latin typeface="+mn-ea"/>
            </a:endParaRPr>
          </a:p>
        </p:txBody>
      </p:sp>
    </p:spTree>
    <p:extLst>
      <p:ext uri="{BB962C8B-B14F-4D97-AF65-F5344CB8AC3E}">
        <p14:creationId xmlns:p14="http://schemas.microsoft.com/office/powerpoint/2010/main" val="333028375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网上商城采购实施细则</a:t>
            </a:r>
            <a:r>
              <a:rPr lang="en-US" altLang="zh-CN" sz="4000" dirty="0"/>
              <a:t>》</a:t>
            </a:r>
            <a:r>
              <a:rPr lang="zh-CN" altLang="en-US" sz="4000" dirty="0"/>
              <a:t>解读</a:t>
            </a:r>
          </a:p>
        </p:txBody>
      </p:sp>
      <p:sp>
        <p:nvSpPr>
          <p:cNvPr id="3" name="内容占位符 2"/>
          <p:cNvSpPr>
            <a:spLocks noGrp="1"/>
          </p:cNvSpPr>
          <p:nvPr>
            <p:ph idx="1"/>
          </p:nvPr>
        </p:nvSpPr>
        <p:spPr/>
        <p:txBody>
          <a:bodyPr>
            <a:normAutofit fontScale="92500" lnSpcReduction="20000"/>
          </a:bodyPr>
          <a:lstStyle/>
          <a:p>
            <a:r>
              <a:rPr lang="en-US" altLang="zh-CN" dirty="0">
                <a:latin typeface="+mn-ea"/>
              </a:rPr>
              <a:t>6</a:t>
            </a:r>
            <a:r>
              <a:rPr lang="zh-CN" altLang="en-US" dirty="0">
                <a:latin typeface="+mn-ea"/>
              </a:rPr>
              <a:t>、网上商城支付</a:t>
            </a:r>
          </a:p>
          <a:p>
            <a:r>
              <a:rPr lang="zh-CN" altLang="en-US" dirty="0">
                <a:latin typeface="+mn-ea"/>
              </a:rPr>
              <a:t>网上商城采购货物会</a:t>
            </a:r>
            <a:r>
              <a:rPr lang="zh-CN" altLang="en-US" b="1" dirty="0">
                <a:solidFill>
                  <a:srgbClr val="FF0000"/>
                </a:solidFill>
                <a:latin typeface="+mn-ea"/>
              </a:rPr>
              <a:t>自动生成合同和电子发票</a:t>
            </a:r>
            <a:r>
              <a:rPr lang="zh-CN" altLang="en-US" dirty="0">
                <a:latin typeface="+mn-ea"/>
              </a:rPr>
              <a:t>，到货验收后自行下载打印，并及时到财务处办理报销支付手续。</a:t>
            </a:r>
            <a:r>
              <a:rPr lang="zh-CN" altLang="en-US" b="1" dirty="0">
                <a:solidFill>
                  <a:srgbClr val="FF0000"/>
                </a:solidFill>
                <a:latin typeface="+mn-ea"/>
              </a:rPr>
              <a:t>个别电商发票上的账号与实际汇款账号不一致的，报销时应提供汇款账号。</a:t>
            </a:r>
          </a:p>
          <a:p>
            <a:r>
              <a:rPr lang="zh-CN" altLang="en-US" dirty="0">
                <a:latin typeface="+mn-ea"/>
              </a:rPr>
              <a:t>采购金额在</a:t>
            </a:r>
            <a:r>
              <a:rPr lang="en-US" altLang="zh-CN" dirty="0">
                <a:latin typeface="+mn-ea"/>
              </a:rPr>
              <a:t>1</a:t>
            </a:r>
            <a:r>
              <a:rPr lang="zh-CN" altLang="en-US" dirty="0">
                <a:latin typeface="+mn-ea"/>
              </a:rPr>
              <a:t>万元以下的到财务处办理</a:t>
            </a:r>
            <a:r>
              <a:rPr lang="zh-CN" altLang="en-US" b="1" dirty="0">
                <a:solidFill>
                  <a:srgbClr val="FF0000"/>
                </a:solidFill>
                <a:latin typeface="+mn-ea"/>
              </a:rPr>
              <a:t>报销</a:t>
            </a:r>
            <a:r>
              <a:rPr lang="zh-CN" altLang="en-US" dirty="0">
                <a:latin typeface="+mn-ea"/>
              </a:rPr>
              <a:t>时需要</a:t>
            </a:r>
            <a:r>
              <a:rPr lang="zh-CN" altLang="en-US" b="1" dirty="0">
                <a:solidFill>
                  <a:srgbClr val="FF0000"/>
                </a:solidFill>
                <a:latin typeface="+mn-ea"/>
              </a:rPr>
              <a:t>提供刷卡凭证、发票和网上商城销售合同</a:t>
            </a:r>
            <a:r>
              <a:rPr lang="zh-CN" altLang="en-US" dirty="0">
                <a:latin typeface="+mn-ea"/>
              </a:rPr>
              <a:t>，符合入账条件的还要提供国资处</a:t>
            </a:r>
            <a:r>
              <a:rPr lang="zh-CN" altLang="en-US" b="1" dirty="0">
                <a:solidFill>
                  <a:srgbClr val="FF0000"/>
                </a:solidFill>
                <a:latin typeface="+mn-ea"/>
              </a:rPr>
              <a:t>资产入库单</a:t>
            </a:r>
            <a:r>
              <a:rPr lang="zh-CN" altLang="en-US" dirty="0">
                <a:latin typeface="+mn-ea"/>
              </a:rPr>
              <a:t>；</a:t>
            </a:r>
          </a:p>
          <a:p>
            <a:r>
              <a:rPr lang="zh-CN" altLang="en-US" dirty="0">
                <a:latin typeface="+mn-ea"/>
              </a:rPr>
              <a:t>采购金额在</a:t>
            </a:r>
            <a:r>
              <a:rPr lang="en-US" altLang="zh-CN" dirty="0">
                <a:latin typeface="+mn-ea"/>
              </a:rPr>
              <a:t>1</a:t>
            </a:r>
            <a:r>
              <a:rPr lang="zh-CN" altLang="en-US" dirty="0">
                <a:latin typeface="+mn-ea"/>
              </a:rPr>
              <a:t>万元（含）以上、</a:t>
            </a:r>
            <a:r>
              <a:rPr lang="en-US" altLang="zh-CN" dirty="0">
                <a:latin typeface="+mn-ea"/>
              </a:rPr>
              <a:t>5</a:t>
            </a:r>
            <a:r>
              <a:rPr lang="zh-CN" altLang="en-US" dirty="0">
                <a:latin typeface="+mn-ea"/>
              </a:rPr>
              <a:t>万元以下的到财务处办理</a:t>
            </a:r>
            <a:r>
              <a:rPr lang="zh-CN" altLang="en-US" b="1" dirty="0">
                <a:solidFill>
                  <a:srgbClr val="FF0000"/>
                </a:solidFill>
                <a:latin typeface="+mn-ea"/>
              </a:rPr>
              <a:t>汇款</a:t>
            </a:r>
            <a:r>
              <a:rPr lang="zh-CN" altLang="en-US" dirty="0">
                <a:latin typeface="+mn-ea"/>
              </a:rPr>
              <a:t>时需要</a:t>
            </a:r>
            <a:r>
              <a:rPr lang="zh-CN" altLang="en-US" b="1" dirty="0">
                <a:solidFill>
                  <a:srgbClr val="FF0000"/>
                </a:solidFill>
                <a:latin typeface="+mn-ea"/>
              </a:rPr>
              <a:t>提供发票和网上商城销售合同</a:t>
            </a:r>
            <a:r>
              <a:rPr lang="zh-CN" altLang="en-US" dirty="0">
                <a:latin typeface="+mn-ea"/>
              </a:rPr>
              <a:t>，符合入账条件的还要提供国资处</a:t>
            </a:r>
            <a:r>
              <a:rPr lang="zh-CN" altLang="en-US" b="1" dirty="0">
                <a:solidFill>
                  <a:srgbClr val="FF0000"/>
                </a:solidFill>
                <a:latin typeface="+mn-ea"/>
              </a:rPr>
              <a:t>资产入库单</a:t>
            </a:r>
            <a:r>
              <a:rPr lang="zh-CN" altLang="en-US" dirty="0">
                <a:latin typeface="+mn-ea"/>
              </a:rPr>
              <a:t>；</a:t>
            </a:r>
          </a:p>
          <a:p>
            <a:r>
              <a:rPr lang="zh-CN" altLang="en-US" dirty="0">
                <a:latin typeface="+mn-ea"/>
              </a:rPr>
              <a:t>采购金额在在</a:t>
            </a:r>
            <a:r>
              <a:rPr lang="en-US" altLang="zh-CN" dirty="0">
                <a:latin typeface="+mn-ea"/>
              </a:rPr>
              <a:t>5</a:t>
            </a:r>
            <a:r>
              <a:rPr lang="zh-CN" altLang="en-US" dirty="0">
                <a:latin typeface="+mn-ea"/>
              </a:rPr>
              <a:t>万元（含）以上、</a:t>
            </a:r>
            <a:r>
              <a:rPr lang="en-US" altLang="zh-CN" dirty="0">
                <a:latin typeface="+mn-ea"/>
              </a:rPr>
              <a:t>30</a:t>
            </a:r>
            <a:r>
              <a:rPr lang="zh-CN" altLang="en-US" dirty="0">
                <a:latin typeface="+mn-ea"/>
              </a:rPr>
              <a:t>万元以下的货物，由国有资产管理处组织验收后，</a:t>
            </a:r>
            <a:r>
              <a:rPr lang="zh-CN" altLang="en-US" b="1" dirty="0">
                <a:solidFill>
                  <a:srgbClr val="FF0000"/>
                </a:solidFill>
                <a:latin typeface="+mn-ea"/>
              </a:rPr>
              <a:t>招标采购中心办理汇款。</a:t>
            </a:r>
            <a:endParaRPr lang="zh-CN" altLang="zh-CN" b="1" dirty="0">
              <a:solidFill>
                <a:srgbClr val="FF0000"/>
              </a:solidFill>
              <a:latin typeface="+mn-ea"/>
            </a:endParaRPr>
          </a:p>
        </p:txBody>
      </p:sp>
    </p:spTree>
    <p:extLst>
      <p:ext uri="{BB962C8B-B14F-4D97-AF65-F5344CB8AC3E}">
        <p14:creationId xmlns:p14="http://schemas.microsoft.com/office/powerpoint/2010/main" val="3107481163"/>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网上商城采购实施细则</a:t>
            </a:r>
            <a:r>
              <a:rPr lang="en-US" altLang="zh-CN" sz="4000" dirty="0"/>
              <a:t>》</a:t>
            </a:r>
            <a:r>
              <a:rPr lang="zh-CN" altLang="en-US" sz="4000" dirty="0"/>
              <a:t>解读</a:t>
            </a:r>
          </a:p>
        </p:txBody>
      </p:sp>
      <p:sp>
        <p:nvSpPr>
          <p:cNvPr id="3" name="内容占位符 2"/>
          <p:cNvSpPr>
            <a:spLocks noGrp="1"/>
          </p:cNvSpPr>
          <p:nvPr>
            <p:ph idx="1"/>
          </p:nvPr>
        </p:nvSpPr>
        <p:spPr/>
        <p:txBody>
          <a:bodyPr>
            <a:normAutofit/>
          </a:bodyPr>
          <a:lstStyle/>
          <a:p>
            <a:r>
              <a:rPr lang="en-US" altLang="zh-CN" dirty="0">
                <a:latin typeface="+mn-ea"/>
              </a:rPr>
              <a:t>7</a:t>
            </a:r>
            <a:r>
              <a:rPr lang="zh-CN" altLang="en-US" dirty="0">
                <a:latin typeface="+mn-ea"/>
              </a:rPr>
              <a:t>、</a:t>
            </a:r>
            <a:r>
              <a:rPr lang="zh-CN" altLang="en-US" b="1" dirty="0">
                <a:solidFill>
                  <a:srgbClr val="FF0000"/>
                </a:solidFill>
                <a:latin typeface="+mn-ea"/>
              </a:rPr>
              <a:t>如网上商城采购目录内的货物</a:t>
            </a:r>
            <a:r>
              <a:rPr lang="zh-CN" altLang="en-US" dirty="0">
                <a:latin typeface="+mn-ea"/>
              </a:rPr>
              <a:t>不能满足申请单位合理需求，需要通过其他渠道采购的，</a:t>
            </a:r>
            <a:r>
              <a:rPr lang="zh-CN" altLang="en-US" b="1" dirty="0">
                <a:solidFill>
                  <a:srgbClr val="FF0000"/>
                </a:solidFill>
                <a:latin typeface="+mn-ea"/>
              </a:rPr>
              <a:t>应附网上商城相关信息截图作为证明材料</a:t>
            </a:r>
            <a:r>
              <a:rPr lang="zh-CN" altLang="en-US" dirty="0">
                <a:latin typeface="+mn-ea"/>
              </a:rPr>
              <a:t>，报招标采购管理中心审批同意后，按照相关规定进行采购。报销时，在原有提供的报销内容基础上，提供招标采购中心签字盖章的网上商城相关信息截图复印件。</a:t>
            </a:r>
            <a:endParaRPr lang="en-US" altLang="zh-CN" dirty="0">
              <a:latin typeface="+mn-ea"/>
            </a:endParaRPr>
          </a:p>
          <a:p>
            <a:r>
              <a:rPr lang="en-US" altLang="zh-CN" dirty="0">
                <a:latin typeface="+mn-ea"/>
              </a:rPr>
              <a:t>8</a:t>
            </a:r>
            <a:r>
              <a:rPr lang="zh-CN" altLang="en-US" dirty="0">
                <a:latin typeface="+mn-ea"/>
              </a:rPr>
              <a:t>、网上商城使用介绍：</a:t>
            </a:r>
            <a:r>
              <a:rPr lang="zh-CN" altLang="en-US" b="1" dirty="0">
                <a:solidFill>
                  <a:srgbClr val="FF0000"/>
                </a:solidFill>
                <a:latin typeface="+mn-ea"/>
              </a:rPr>
              <a:t>见招标采购中心网站服务指南中</a:t>
            </a:r>
            <a:r>
              <a:rPr lang="zh-CN" altLang="en-US" b="1" dirty="0">
                <a:solidFill>
                  <a:srgbClr val="FF0000"/>
                </a:solidFill>
                <a:latin typeface="+mn-ea"/>
                <a:hlinkClick r:id="rId3" action="ppaction://hlinkfile"/>
              </a:rPr>
              <a:t>网上商城使用介绍</a:t>
            </a:r>
            <a:r>
              <a:rPr lang="zh-CN" altLang="en-US" b="1" dirty="0">
                <a:solidFill>
                  <a:srgbClr val="FF0000"/>
                </a:solidFill>
                <a:latin typeface="+mn-ea"/>
              </a:rPr>
              <a:t>！</a:t>
            </a:r>
            <a:endParaRPr lang="zh-CN" altLang="zh-CN" b="1" dirty="0">
              <a:solidFill>
                <a:srgbClr val="FF0000"/>
              </a:solidFill>
              <a:latin typeface="+mn-ea"/>
            </a:endParaRPr>
          </a:p>
        </p:txBody>
      </p:sp>
    </p:spTree>
    <p:extLst>
      <p:ext uri="{BB962C8B-B14F-4D97-AF65-F5344CB8AC3E}">
        <p14:creationId xmlns:p14="http://schemas.microsoft.com/office/powerpoint/2010/main" val="374978467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网上商城采购实施细则</a:t>
            </a:r>
            <a:r>
              <a:rPr lang="en-US" altLang="zh-CN" sz="4000" dirty="0"/>
              <a:t>》</a:t>
            </a:r>
            <a:r>
              <a:rPr lang="zh-CN" altLang="en-US" sz="4000" dirty="0"/>
              <a:t>解读</a:t>
            </a:r>
          </a:p>
        </p:txBody>
      </p:sp>
      <p:sp>
        <p:nvSpPr>
          <p:cNvPr id="3" name="内容占位符 2"/>
          <p:cNvSpPr>
            <a:spLocks noGrp="1"/>
          </p:cNvSpPr>
          <p:nvPr>
            <p:ph idx="1"/>
          </p:nvPr>
        </p:nvSpPr>
        <p:spPr/>
        <p:txBody>
          <a:bodyPr>
            <a:normAutofit/>
          </a:bodyPr>
          <a:lstStyle/>
          <a:p>
            <a:r>
              <a:rPr lang="zh-CN" altLang="en-US" dirty="0">
                <a:latin typeface="+mn-ea"/>
              </a:rPr>
              <a:t>网上商城采购是一种新的采购方式，省财政厅要求各省直单位采购商城目录范围内商品，必须通过网上商城采购。因此，请各单位、各部门网上商城采购专员务必熟悉掌握网上商城采购流程，负责传达给</a:t>
            </a:r>
            <a:r>
              <a:rPr lang="zh-CN" altLang="en-US" b="1" dirty="0">
                <a:solidFill>
                  <a:srgbClr val="FF0000"/>
                </a:solidFill>
                <a:latin typeface="+mn-ea"/>
              </a:rPr>
              <a:t>所有教师，</a:t>
            </a:r>
            <a:r>
              <a:rPr lang="zh-CN" altLang="en-US" dirty="0">
                <a:latin typeface="+mn-ea"/>
              </a:rPr>
              <a:t>对采购过程中发现的问题及时通过网站售后电话确认咨询，确保网上商城采购工作顺利开展。</a:t>
            </a:r>
            <a:endParaRPr lang="en-US" altLang="zh-CN" dirty="0">
              <a:latin typeface="+mn-ea"/>
            </a:endParaRPr>
          </a:p>
          <a:p>
            <a:r>
              <a:rPr lang="zh-CN" altLang="en-US" dirty="0">
                <a:latin typeface="+mn-ea"/>
              </a:rPr>
              <a:t>我们给各单位、各部门均建立了</a:t>
            </a:r>
            <a:r>
              <a:rPr lang="en-US" altLang="zh-CN" dirty="0">
                <a:latin typeface="+mn-ea"/>
              </a:rPr>
              <a:t>1</a:t>
            </a:r>
            <a:r>
              <a:rPr lang="zh-CN" altLang="en-US" dirty="0">
                <a:latin typeface="+mn-ea"/>
              </a:rPr>
              <a:t>个网上商城采购账号，初始默认密码为</a:t>
            </a:r>
            <a:r>
              <a:rPr lang="en-US" altLang="zh-CN" b="1" dirty="0">
                <a:solidFill>
                  <a:srgbClr val="FF0000"/>
                </a:solidFill>
                <a:latin typeface="+mn-ea"/>
              </a:rPr>
              <a:t>lnzc56789</a:t>
            </a:r>
            <a:r>
              <a:rPr lang="en-US" altLang="zh-CN" dirty="0">
                <a:latin typeface="+mn-ea"/>
              </a:rPr>
              <a:t>,</a:t>
            </a:r>
            <a:r>
              <a:rPr lang="zh-CN" altLang="en-US" dirty="0">
                <a:latin typeface="+mn-ea"/>
              </a:rPr>
              <a:t>首次登陆系统要求修改账号，请各网上商城采购专员进行修改。</a:t>
            </a:r>
            <a:endParaRPr lang="en-US" altLang="zh-CN" dirty="0">
              <a:latin typeface="+mn-ea"/>
            </a:endParaRPr>
          </a:p>
        </p:txBody>
      </p:sp>
    </p:spTree>
    <p:extLst>
      <p:ext uri="{BB962C8B-B14F-4D97-AF65-F5344CB8AC3E}">
        <p14:creationId xmlns:p14="http://schemas.microsoft.com/office/powerpoint/2010/main" val="1142918241"/>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a:t>采购注意事项</a:t>
            </a:r>
          </a:p>
        </p:txBody>
      </p:sp>
      <p:sp>
        <p:nvSpPr>
          <p:cNvPr id="3" name="内容占位符 2"/>
          <p:cNvSpPr>
            <a:spLocks noGrp="1"/>
          </p:cNvSpPr>
          <p:nvPr>
            <p:ph idx="1"/>
          </p:nvPr>
        </p:nvSpPr>
        <p:spPr/>
        <p:txBody>
          <a:bodyPr>
            <a:normAutofit/>
          </a:bodyPr>
          <a:lstStyle/>
          <a:p>
            <a:r>
              <a:rPr lang="en-US" altLang="zh-CN" dirty="0">
                <a:latin typeface="+mn-ea"/>
              </a:rPr>
              <a:t>1</a:t>
            </a:r>
            <a:r>
              <a:rPr lang="zh-CN" altLang="en-US" dirty="0">
                <a:latin typeface="+mn-ea"/>
              </a:rPr>
              <a:t>、任何形式的采购执行前，均要确定经费出处，履行审批手续，否则无法办理入账、报销。</a:t>
            </a:r>
          </a:p>
          <a:p>
            <a:r>
              <a:rPr lang="en-US" altLang="zh-CN" dirty="0">
                <a:latin typeface="+mn-ea"/>
              </a:rPr>
              <a:t>2</a:t>
            </a:r>
            <a:r>
              <a:rPr lang="zh-CN" altLang="en-US" dirty="0">
                <a:latin typeface="+mn-ea"/>
              </a:rPr>
              <a:t>、</a:t>
            </a:r>
            <a:r>
              <a:rPr lang="zh-CN" altLang="en-US" b="1" dirty="0">
                <a:solidFill>
                  <a:srgbClr val="FF0000"/>
                </a:solidFill>
                <a:latin typeface="+mn-ea"/>
              </a:rPr>
              <a:t>各单位应掌握所负责预算指标的使用情况，不得超预算采购。</a:t>
            </a:r>
            <a:r>
              <a:rPr lang="en-US" altLang="zh-CN" dirty="0">
                <a:latin typeface="+mn-ea"/>
                <a:hlinkClick r:id="rId2" action="ppaction://hlinkfile"/>
              </a:rPr>
              <a:t>《</a:t>
            </a:r>
            <a:r>
              <a:rPr lang="zh-CN" altLang="en-US" dirty="0">
                <a:latin typeface="+mn-ea"/>
                <a:hlinkClick r:id="rId2" action="ppaction://hlinkfile"/>
              </a:rPr>
              <a:t>分散采购申请审批表</a:t>
            </a:r>
            <a:r>
              <a:rPr lang="en-US" altLang="zh-CN" dirty="0">
                <a:latin typeface="+mn-ea"/>
                <a:hlinkClick r:id="rId2" action="ppaction://hlinkfile"/>
              </a:rPr>
              <a:t>》</a:t>
            </a:r>
            <a:r>
              <a:rPr lang="zh-CN" altLang="en-US" dirty="0">
                <a:latin typeface="+mn-ea"/>
              </a:rPr>
              <a:t>，这个表由申请单位留存，要指派专人负责将相关材料归档备查。</a:t>
            </a:r>
            <a:r>
              <a:rPr lang="zh-CN" altLang="en-US" b="1" dirty="0">
                <a:solidFill>
                  <a:srgbClr val="FF0000"/>
                </a:solidFill>
                <a:latin typeface="+mn-ea"/>
              </a:rPr>
              <a:t>到国资处入账时应带</a:t>
            </a:r>
            <a:r>
              <a:rPr lang="en-US" altLang="zh-CN" b="1" dirty="0">
                <a:solidFill>
                  <a:srgbClr val="FF0000"/>
                </a:solidFill>
                <a:latin typeface="+mn-ea"/>
              </a:rPr>
              <a:t>《</a:t>
            </a:r>
            <a:r>
              <a:rPr lang="zh-CN" altLang="en-US" b="1" dirty="0">
                <a:solidFill>
                  <a:srgbClr val="FF0000"/>
                </a:solidFill>
                <a:latin typeface="+mn-ea"/>
              </a:rPr>
              <a:t>分散采购申请审批表</a:t>
            </a:r>
            <a:r>
              <a:rPr lang="en-US" altLang="zh-CN" b="1" dirty="0">
                <a:solidFill>
                  <a:srgbClr val="FF0000"/>
                </a:solidFill>
                <a:latin typeface="+mn-ea"/>
              </a:rPr>
              <a:t>》</a:t>
            </a:r>
            <a:r>
              <a:rPr lang="zh-CN" altLang="en-US" b="1" dirty="0">
                <a:solidFill>
                  <a:srgbClr val="FF0000"/>
                </a:solidFill>
                <a:latin typeface="+mn-ea"/>
              </a:rPr>
              <a:t>复印件。</a:t>
            </a:r>
            <a:endParaRPr lang="en-US" altLang="zh-CN" b="1" dirty="0">
              <a:solidFill>
                <a:srgbClr val="FF0000"/>
              </a:solidFill>
              <a:latin typeface="+mn-ea"/>
            </a:endParaRPr>
          </a:p>
          <a:p>
            <a:endParaRPr lang="en-US" altLang="zh-CN" b="1" dirty="0">
              <a:solidFill>
                <a:srgbClr val="FF0000"/>
              </a:solidFill>
              <a:latin typeface="+mn-ea"/>
            </a:endParaRPr>
          </a:p>
          <a:p>
            <a:r>
              <a:rPr lang="zh-CN" altLang="en-US" b="1" dirty="0">
                <a:solidFill>
                  <a:srgbClr val="FF0000"/>
                </a:solidFill>
                <a:latin typeface="+mn-ea"/>
              </a:rPr>
              <a:t>提醒：专人记录支出账目，经常到财务核帐，及时完成报销！</a:t>
            </a:r>
          </a:p>
          <a:p>
            <a:endParaRPr lang="zh-CN" altLang="zh-CN" dirty="0">
              <a:latin typeface="+mn-ea"/>
            </a:endParaRPr>
          </a:p>
        </p:txBody>
      </p:sp>
    </p:spTree>
    <p:extLst>
      <p:ext uri="{BB962C8B-B14F-4D97-AF65-F5344CB8AC3E}">
        <p14:creationId xmlns:p14="http://schemas.microsoft.com/office/powerpoint/2010/main" val="121464269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a:t>采购注意事项</a:t>
            </a:r>
          </a:p>
        </p:txBody>
      </p:sp>
      <p:sp>
        <p:nvSpPr>
          <p:cNvPr id="3" name="内容占位符 2"/>
          <p:cNvSpPr>
            <a:spLocks noGrp="1"/>
          </p:cNvSpPr>
          <p:nvPr>
            <p:ph idx="1"/>
          </p:nvPr>
        </p:nvSpPr>
        <p:spPr/>
        <p:txBody>
          <a:bodyPr>
            <a:normAutofit lnSpcReduction="10000"/>
          </a:bodyPr>
          <a:lstStyle/>
          <a:p>
            <a:r>
              <a:rPr lang="en-US" altLang="zh-CN" b="1" dirty="0">
                <a:latin typeface="+mn-ea"/>
              </a:rPr>
              <a:t>3</a:t>
            </a:r>
            <a:r>
              <a:rPr lang="zh-CN" altLang="zh-CN" b="1" dirty="0">
                <a:latin typeface="+mn-ea"/>
              </a:rPr>
              <a:t>、招标采购</a:t>
            </a:r>
            <a:r>
              <a:rPr lang="zh-CN" altLang="en-US" b="1" dirty="0">
                <a:latin typeface="+mn-ea"/>
              </a:rPr>
              <a:t>前期</a:t>
            </a:r>
            <a:r>
              <a:rPr lang="zh-CN" altLang="zh-CN" b="1" dirty="0">
                <a:latin typeface="+mn-ea"/>
              </a:rPr>
              <a:t>准备</a:t>
            </a:r>
            <a:r>
              <a:rPr lang="zh-CN" altLang="en-US" b="1" dirty="0">
                <a:latin typeface="+mn-ea"/>
              </a:rPr>
              <a:t>：</a:t>
            </a:r>
            <a:r>
              <a:rPr lang="zh-CN" altLang="zh-CN" dirty="0">
                <a:latin typeface="+mn-ea"/>
              </a:rPr>
              <a:t>采购申报单位应确定采购项目负责人，组织采购前的市场调查与总体论证，落实采购货物、服务的</a:t>
            </a:r>
            <a:r>
              <a:rPr lang="zh-CN" altLang="zh-CN" b="1" dirty="0">
                <a:solidFill>
                  <a:srgbClr val="FF0000"/>
                </a:solidFill>
                <a:latin typeface="+mn-ea"/>
              </a:rPr>
              <a:t>管理使用人、房间和使用环境及配套情况</a:t>
            </a:r>
            <a:r>
              <a:rPr lang="zh-CN" altLang="zh-CN" dirty="0">
                <a:latin typeface="+mn-ea"/>
              </a:rPr>
              <a:t>，提交</a:t>
            </a:r>
            <a:r>
              <a:rPr lang="zh-CN" altLang="zh-CN" b="1" dirty="0">
                <a:solidFill>
                  <a:srgbClr val="FF0000"/>
                </a:solidFill>
                <a:latin typeface="+mn-ea"/>
              </a:rPr>
              <a:t>采购方案</a:t>
            </a:r>
            <a:r>
              <a:rPr lang="zh-CN" altLang="zh-CN" dirty="0">
                <a:latin typeface="+mn-ea"/>
              </a:rPr>
              <a:t>，</a:t>
            </a:r>
            <a:r>
              <a:rPr lang="zh-CN" altLang="zh-CN" b="1" dirty="0">
                <a:solidFill>
                  <a:srgbClr val="FF0000"/>
                </a:solidFill>
                <a:latin typeface="+mn-ea"/>
              </a:rPr>
              <a:t>拟定采购货物、服务的明细及详细技术参数</a:t>
            </a:r>
            <a:r>
              <a:rPr lang="en-US" altLang="zh-CN" b="1" dirty="0">
                <a:solidFill>
                  <a:srgbClr val="FF0000"/>
                </a:solidFill>
                <a:latin typeface="+mn-ea"/>
              </a:rPr>
              <a:t>,</a:t>
            </a:r>
            <a:r>
              <a:rPr lang="zh-CN" altLang="zh-CN" dirty="0">
                <a:latin typeface="+mn-ea"/>
              </a:rPr>
              <a:t>核准采购项目预算。</a:t>
            </a:r>
            <a:r>
              <a:rPr lang="zh-CN" altLang="zh-CN" b="1" dirty="0">
                <a:solidFill>
                  <a:srgbClr val="FF0000"/>
                </a:solidFill>
                <a:latin typeface="+mn-ea"/>
              </a:rPr>
              <a:t>这里我重点强调下货物类项目</a:t>
            </a:r>
            <a:r>
              <a:rPr lang="zh-CN" altLang="en-US" b="1" dirty="0">
                <a:solidFill>
                  <a:srgbClr val="FF0000"/>
                </a:solidFill>
                <a:latin typeface="+mn-ea"/>
                <a:hlinkClick r:id="rId2" action="ppaction://hlinkfile"/>
              </a:rPr>
              <a:t>技术参数编制注意事项</a:t>
            </a:r>
            <a:r>
              <a:rPr lang="zh-CN" altLang="en-US" b="1" dirty="0">
                <a:solidFill>
                  <a:srgbClr val="FF0000"/>
                </a:solidFill>
                <a:latin typeface="+mn-ea"/>
              </a:rPr>
              <a:t>。</a:t>
            </a:r>
            <a:r>
              <a:rPr lang="zh-CN" altLang="en-US" dirty="0">
                <a:latin typeface="+mn-ea"/>
                <a:hlinkClick r:id="rId3" action="ppaction://hlinkfile"/>
              </a:rPr>
              <a:t>招标报送材料模板可到网站查询。</a:t>
            </a:r>
            <a:endParaRPr lang="en-US" altLang="zh-CN" dirty="0">
              <a:latin typeface="+mn-ea"/>
            </a:endParaRPr>
          </a:p>
          <a:p>
            <a:r>
              <a:rPr lang="en-US" altLang="zh-CN" dirty="0">
                <a:latin typeface="+mn-ea"/>
              </a:rPr>
              <a:t>4</a:t>
            </a:r>
            <a:r>
              <a:rPr lang="zh-CN" altLang="zh-CN" dirty="0">
                <a:latin typeface="+mn-ea"/>
              </a:rPr>
              <a:t>、对于</a:t>
            </a:r>
            <a:r>
              <a:rPr lang="zh-CN" altLang="en-US" dirty="0">
                <a:latin typeface="+mn-ea"/>
              </a:rPr>
              <a:t>有</a:t>
            </a:r>
            <a:r>
              <a:rPr lang="zh-CN" altLang="zh-CN" dirty="0">
                <a:latin typeface="+mn-ea"/>
              </a:rPr>
              <a:t>急需采购的情况，应提出申请，上报主管部门论证审批，个别需要校领导批示或校长办公会决定。</a:t>
            </a:r>
            <a:r>
              <a:rPr lang="zh-CN" altLang="en-US" dirty="0">
                <a:latin typeface="+mn-ea"/>
              </a:rPr>
              <a:t>校领导批示</a:t>
            </a:r>
            <a:r>
              <a:rPr lang="zh-CN" altLang="zh-CN" dirty="0">
                <a:latin typeface="+mn-ea"/>
              </a:rPr>
              <a:t>同意</a:t>
            </a:r>
            <a:r>
              <a:rPr lang="zh-CN" altLang="en-US" dirty="0">
                <a:latin typeface="+mn-ea"/>
              </a:rPr>
              <a:t>或</a:t>
            </a:r>
            <a:r>
              <a:rPr lang="zh-CN" altLang="zh-CN" dirty="0">
                <a:latin typeface="+mn-ea"/>
              </a:rPr>
              <a:t>校长办公会议同意后，</a:t>
            </a:r>
            <a:r>
              <a:rPr lang="zh-CN" altLang="zh-CN" b="1" dirty="0">
                <a:solidFill>
                  <a:srgbClr val="FF0000"/>
                </a:solidFill>
                <a:latin typeface="+mn-ea"/>
              </a:rPr>
              <a:t>应到财务处办理增加专项预算。</a:t>
            </a:r>
          </a:p>
        </p:txBody>
      </p:sp>
    </p:spTree>
    <p:extLst>
      <p:ext uri="{BB962C8B-B14F-4D97-AF65-F5344CB8AC3E}">
        <p14:creationId xmlns:p14="http://schemas.microsoft.com/office/powerpoint/2010/main" val="1696174486"/>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a:t>采购注意事项</a:t>
            </a:r>
          </a:p>
        </p:txBody>
      </p:sp>
      <p:sp>
        <p:nvSpPr>
          <p:cNvPr id="3" name="内容占位符 2"/>
          <p:cNvSpPr>
            <a:spLocks noGrp="1"/>
          </p:cNvSpPr>
          <p:nvPr>
            <p:ph idx="1"/>
          </p:nvPr>
        </p:nvSpPr>
        <p:spPr/>
        <p:txBody>
          <a:bodyPr>
            <a:normAutofit/>
          </a:bodyPr>
          <a:lstStyle/>
          <a:p>
            <a:r>
              <a:rPr lang="en-US" altLang="zh-CN" dirty="0">
                <a:latin typeface="+mn-ea"/>
              </a:rPr>
              <a:t>5</a:t>
            </a:r>
            <a:r>
              <a:rPr lang="zh-CN" altLang="en-US" dirty="0">
                <a:latin typeface="+mn-ea"/>
              </a:rPr>
              <a:t>、由于新增加了网上商城的采购方式，下面重新梳理下</a:t>
            </a:r>
            <a:r>
              <a:rPr lang="zh-CN" altLang="en-US" b="1" dirty="0">
                <a:solidFill>
                  <a:srgbClr val="FF0000"/>
                </a:solidFill>
                <a:latin typeface="+mn-ea"/>
              </a:rPr>
              <a:t>货物类采购</a:t>
            </a:r>
            <a:r>
              <a:rPr lang="zh-CN" altLang="en-US" dirty="0">
                <a:latin typeface="+mn-ea"/>
              </a:rPr>
              <a:t>的程序：</a:t>
            </a:r>
          </a:p>
          <a:p>
            <a:r>
              <a:rPr lang="zh-CN" altLang="en-US" dirty="0">
                <a:latin typeface="+mn-ea"/>
              </a:rPr>
              <a:t>首先，确定有</a:t>
            </a:r>
            <a:r>
              <a:rPr lang="zh-CN" altLang="en-US" b="1" dirty="0">
                <a:solidFill>
                  <a:srgbClr val="FF0000"/>
                </a:solidFill>
                <a:latin typeface="+mn-ea"/>
              </a:rPr>
              <a:t>采购预算</a:t>
            </a:r>
            <a:r>
              <a:rPr lang="zh-CN" altLang="en-US" dirty="0">
                <a:latin typeface="+mn-ea"/>
              </a:rPr>
              <a:t>，没有预算急需的按上述第</a:t>
            </a:r>
            <a:r>
              <a:rPr lang="en-US" altLang="zh-CN" dirty="0">
                <a:latin typeface="+mn-ea"/>
              </a:rPr>
              <a:t>4</a:t>
            </a:r>
            <a:r>
              <a:rPr lang="zh-CN" altLang="en-US" dirty="0">
                <a:latin typeface="+mn-ea"/>
              </a:rPr>
              <a:t>条办理；</a:t>
            </a:r>
          </a:p>
          <a:p>
            <a:r>
              <a:rPr lang="zh-CN" altLang="en-US" dirty="0">
                <a:latin typeface="+mn-ea"/>
              </a:rPr>
              <a:t>其次，看</a:t>
            </a:r>
            <a:r>
              <a:rPr lang="zh-CN" altLang="en-US" b="1" dirty="0">
                <a:solidFill>
                  <a:srgbClr val="FF0000"/>
                </a:solidFill>
                <a:latin typeface="+mn-ea"/>
              </a:rPr>
              <a:t>预算金额</a:t>
            </a:r>
            <a:r>
              <a:rPr lang="zh-CN" altLang="en-US" dirty="0">
                <a:latin typeface="+mn-ea"/>
              </a:rPr>
              <a:t>和拟购货物</a:t>
            </a:r>
            <a:r>
              <a:rPr lang="zh-CN" altLang="en-US" b="1" dirty="0">
                <a:solidFill>
                  <a:srgbClr val="FF0000"/>
                </a:solidFill>
                <a:latin typeface="+mn-ea"/>
              </a:rPr>
              <a:t>是否在网上商城采购目录范围内</a:t>
            </a:r>
            <a:r>
              <a:rPr lang="zh-CN" altLang="en-US" dirty="0">
                <a:latin typeface="+mn-ea"/>
              </a:rPr>
              <a:t>：</a:t>
            </a:r>
          </a:p>
          <a:p>
            <a:r>
              <a:rPr lang="zh-CN" altLang="en-US" dirty="0">
                <a:latin typeface="+mn-ea"/>
              </a:rPr>
              <a:t>◆ </a:t>
            </a:r>
            <a:r>
              <a:rPr lang="en-US" altLang="zh-CN" dirty="0">
                <a:latin typeface="+mn-ea"/>
              </a:rPr>
              <a:t>30</a:t>
            </a:r>
            <a:r>
              <a:rPr lang="zh-CN" altLang="en-US" dirty="0">
                <a:latin typeface="+mn-ea"/>
              </a:rPr>
              <a:t>万元及以上采购项目</a:t>
            </a:r>
            <a:r>
              <a:rPr lang="zh-CN" altLang="en-US" b="1" dirty="0">
                <a:solidFill>
                  <a:srgbClr val="FF0000"/>
                </a:solidFill>
                <a:latin typeface="+mn-ea"/>
              </a:rPr>
              <a:t>（招标采购中心采购）</a:t>
            </a:r>
            <a:endParaRPr lang="en-US" altLang="zh-CN" b="1" dirty="0">
              <a:solidFill>
                <a:srgbClr val="FF0000"/>
              </a:solidFill>
              <a:latin typeface="+mn-ea"/>
            </a:endParaRPr>
          </a:p>
          <a:p>
            <a:pPr marL="0" indent="0">
              <a:buNone/>
            </a:pPr>
            <a:r>
              <a:rPr lang="en-US" altLang="zh-CN" dirty="0">
                <a:latin typeface="+mn-ea"/>
              </a:rPr>
              <a:t>  </a:t>
            </a:r>
            <a:r>
              <a:rPr lang="zh-CN" altLang="en-US" dirty="0">
                <a:latin typeface="+mn-ea"/>
              </a:rPr>
              <a:t>直接按照政府集中采购程序办理，报送相关材料（</a:t>
            </a:r>
            <a:r>
              <a:rPr lang="en-US" altLang="zh-CN" dirty="0">
                <a:latin typeface="+mn-ea"/>
              </a:rPr>
              <a:t>1</a:t>
            </a:r>
            <a:r>
              <a:rPr lang="zh-CN" altLang="en-US" dirty="0">
                <a:latin typeface="+mn-ea"/>
              </a:rPr>
              <a:t>、集中采购申请审批表；</a:t>
            </a:r>
            <a:r>
              <a:rPr lang="en-US" altLang="zh-CN" dirty="0">
                <a:latin typeface="+mn-ea"/>
              </a:rPr>
              <a:t>2</a:t>
            </a:r>
            <a:r>
              <a:rPr lang="zh-CN" altLang="en-US" dirty="0">
                <a:latin typeface="+mn-ea"/>
              </a:rPr>
              <a:t>、技术参数；</a:t>
            </a:r>
            <a:r>
              <a:rPr lang="en-US" altLang="zh-CN" dirty="0">
                <a:latin typeface="+mn-ea"/>
              </a:rPr>
              <a:t>3</a:t>
            </a:r>
            <a:r>
              <a:rPr lang="zh-CN" altLang="en-US" dirty="0">
                <a:latin typeface="+mn-ea"/>
              </a:rPr>
              <a:t>、房间及配套认证单），</a:t>
            </a:r>
            <a:r>
              <a:rPr lang="zh-CN" altLang="en-US" b="1" dirty="0">
                <a:solidFill>
                  <a:srgbClr val="FF0000"/>
                </a:solidFill>
                <a:latin typeface="+mn-ea"/>
              </a:rPr>
              <a:t>委托招标代理公司采购</a:t>
            </a:r>
            <a:r>
              <a:rPr lang="zh-CN" altLang="en-US" dirty="0">
                <a:latin typeface="+mn-ea"/>
              </a:rPr>
              <a:t>；</a:t>
            </a:r>
          </a:p>
        </p:txBody>
      </p:sp>
    </p:spTree>
    <p:extLst>
      <p:ext uri="{BB962C8B-B14F-4D97-AF65-F5344CB8AC3E}">
        <p14:creationId xmlns:p14="http://schemas.microsoft.com/office/powerpoint/2010/main" val="272130331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招标采购管理办法</a:t>
            </a:r>
            <a:r>
              <a:rPr lang="en-US" altLang="zh-CN" sz="4000" dirty="0"/>
              <a:t>》</a:t>
            </a:r>
            <a:r>
              <a:rPr lang="zh-CN" altLang="en-US" sz="4000" dirty="0"/>
              <a:t>解读</a:t>
            </a:r>
          </a:p>
        </p:txBody>
      </p:sp>
      <p:sp>
        <p:nvSpPr>
          <p:cNvPr id="3" name="内容占位符 2"/>
          <p:cNvSpPr>
            <a:spLocks noGrp="1"/>
          </p:cNvSpPr>
          <p:nvPr>
            <p:ph idx="1"/>
          </p:nvPr>
        </p:nvSpPr>
        <p:spPr/>
        <p:txBody>
          <a:bodyPr>
            <a:normAutofit fontScale="92500" lnSpcReduction="10000"/>
          </a:bodyPr>
          <a:lstStyle/>
          <a:p>
            <a:r>
              <a:rPr lang="zh-CN" altLang="en-US" b="1" dirty="0"/>
              <a:t>一、</a:t>
            </a:r>
            <a:r>
              <a:rPr lang="zh-CN" altLang="zh-CN" b="1" dirty="0"/>
              <a:t>对招标采购范围进行了调整</a:t>
            </a:r>
            <a:endParaRPr lang="zh-CN" altLang="zh-CN" dirty="0"/>
          </a:p>
          <a:p>
            <a:r>
              <a:rPr lang="zh-CN" altLang="zh-CN" dirty="0"/>
              <a:t>招标采购管理办法中，将采购</a:t>
            </a:r>
            <a:r>
              <a:rPr lang="zh-CN" altLang="zh-CN" b="1" dirty="0">
                <a:solidFill>
                  <a:srgbClr val="FF0000"/>
                </a:solidFill>
              </a:rPr>
              <a:t>货物、工程、服务</a:t>
            </a:r>
            <a:r>
              <a:rPr lang="zh-CN" altLang="zh-CN" dirty="0"/>
              <a:t>均纳入办法，此外学校房屋、场馆、场地的对外招租也提出要参照本办法执行。</a:t>
            </a:r>
            <a:endParaRPr lang="en-US" altLang="zh-CN" dirty="0"/>
          </a:p>
          <a:p>
            <a:r>
              <a:rPr lang="zh-CN" altLang="en-US" dirty="0"/>
              <a:t>二、</a:t>
            </a:r>
            <a:r>
              <a:rPr lang="zh-CN" altLang="zh-CN" b="1" dirty="0"/>
              <a:t>对横向科研经费的采购管理进行了调整</a:t>
            </a:r>
            <a:endParaRPr lang="zh-CN" altLang="zh-CN" dirty="0"/>
          </a:p>
          <a:p>
            <a:r>
              <a:rPr lang="zh-CN" altLang="zh-CN" dirty="0"/>
              <a:t>根据国家、省有关赋予高校科研管理更大自主权的文件精神，学校决定使用横向科研经费采购货物、服务，</a:t>
            </a:r>
            <a:r>
              <a:rPr lang="zh-CN" altLang="zh-CN" b="1" dirty="0">
                <a:solidFill>
                  <a:srgbClr val="FF0000"/>
                </a:solidFill>
              </a:rPr>
              <a:t>根据科技处有关科研经费管理制度要求履行审批手续后，由科技处和国有资产管理处共同登记备案后，</a:t>
            </a:r>
            <a:r>
              <a:rPr lang="zh-CN" altLang="zh-CN" dirty="0"/>
              <a:t>由科研团队自行组织采购或委托招标采购管理中心采购，所购货物归科研团队所有，不做学校固定资产登记入账，鼓励科研团队在项目结题验收后将所购货物捐赠给学校。</a:t>
            </a:r>
          </a:p>
          <a:p>
            <a:endParaRPr lang="zh-CN" altLang="en-US" dirty="0"/>
          </a:p>
        </p:txBody>
      </p:sp>
    </p:spTree>
    <p:extLst>
      <p:ext uri="{BB962C8B-B14F-4D97-AF65-F5344CB8AC3E}">
        <p14:creationId xmlns:p14="http://schemas.microsoft.com/office/powerpoint/2010/main" val="1542490830"/>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a:t>采购注意事项</a:t>
            </a:r>
          </a:p>
        </p:txBody>
      </p:sp>
      <p:sp>
        <p:nvSpPr>
          <p:cNvPr id="3" name="内容占位符 2"/>
          <p:cNvSpPr>
            <a:spLocks noGrp="1"/>
          </p:cNvSpPr>
          <p:nvPr>
            <p:ph idx="1"/>
          </p:nvPr>
        </p:nvSpPr>
        <p:spPr/>
        <p:txBody>
          <a:bodyPr>
            <a:normAutofit/>
          </a:bodyPr>
          <a:lstStyle/>
          <a:p>
            <a:r>
              <a:rPr lang="zh-CN" altLang="en-US" dirty="0">
                <a:latin typeface="+mn-ea"/>
              </a:rPr>
              <a:t>◆ </a:t>
            </a:r>
            <a:r>
              <a:rPr lang="en-US" altLang="zh-CN" dirty="0">
                <a:latin typeface="+mn-ea"/>
              </a:rPr>
              <a:t>5</a:t>
            </a:r>
            <a:r>
              <a:rPr lang="zh-CN" altLang="en-US" dirty="0">
                <a:latin typeface="+mn-ea"/>
              </a:rPr>
              <a:t>万元及以上，</a:t>
            </a:r>
            <a:r>
              <a:rPr lang="en-US" altLang="zh-CN" dirty="0">
                <a:latin typeface="+mn-ea"/>
              </a:rPr>
              <a:t>30</a:t>
            </a:r>
            <a:r>
              <a:rPr lang="zh-CN" altLang="en-US" dirty="0">
                <a:latin typeface="+mn-ea"/>
              </a:rPr>
              <a:t>万以下采购项目</a:t>
            </a:r>
            <a:r>
              <a:rPr lang="zh-CN" altLang="en-US" b="1" dirty="0">
                <a:solidFill>
                  <a:srgbClr val="FF0000"/>
                </a:solidFill>
                <a:latin typeface="+mn-ea"/>
              </a:rPr>
              <a:t>（招标采购中心采购）</a:t>
            </a:r>
            <a:endParaRPr lang="en-US" altLang="zh-CN" dirty="0">
              <a:latin typeface="+mn-ea"/>
            </a:endParaRPr>
          </a:p>
          <a:p>
            <a:pPr marL="0" indent="0">
              <a:buNone/>
            </a:pPr>
            <a:r>
              <a:rPr lang="en-US" altLang="zh-CN" dirty="0">
                <a:latin typeface="+mn-ea"/>
              </a:rPr>
              <a:t>  </a:t>
            </a:r>
            <a:r>
              <a:rPr lang="zh-CN" altLang="en-US" dirty="0">
                <a:latin typeface="+mn-ea"/>
              </a:rPr>
              <a:t>如果在网上商城采购目录范围内，填写</a:t>
            </a:r>
            <a:r>
              <a:rPr lang="en-US" altLang="zh-CN" dirty="0">
                <a:latin typeface="+mn-ea"/>
              </a:rPr>
              <a:t>《</a:t>
            </a:r>
            <a:r>
              <a:rPr lang="zh-CN" altLang="en-US" dirty="0">
                <a:latin typeface="+mn-ea"/>
              </a:rPr>
              <a:t>集中采购申请审批表（货物类）</a:t>
            </a:r>
            <a:r>
              <a:rPr lang="en-US" altLang="zh-CN" dirty="0">
                <a:latin typeface="+mn-ea"/>
              </a:rPr>
              <a:t>》</a:t>
            </a:r>
            <a:r>
              <a:rPr lang="zh-CN" altLang="en-US" dirty="0">
                <a:latin typeface="+mn-ea"/>
              </a:rPr>
              <a:t>，报招标采购中心，由招标采购中心在</a:t>
            </a:r>
            <a:r>
              <a:rPr lang="zh-CN" altLang="en-US" b="1" dirty="0">
                <a:solidFill>
                  <a:srgbClr val="FF0000"/>
                </a:solidFill>
                <a:latin typeface="+mn-ea"/>
              </a:rPr>
              <a:t>网上商城采购</a:t>
            </a:r>
            <a:r>
              <a:rPr lang="zh-CN" altLang="en-US" dirty="0">
                <a:latin typeface="+mn-ea"/>
              </a:rPr>
              <a:t>；</a:t>
            </a:r>
            <a:endParaRPr lang="en-US" altLang="zh-CN" dirty="0">
              <a:latin typeface="+mn-ea"/>
            </a:endParaRPr>
          </a:p>
          <a:p>
            <a:pPr marL="0" indent="0">
              <a:buNone/>
            </a:pPr>
            <a:r>
              <a:rPr lang="en-US" altLang="zh-CN" dirty="0">
                <a:latin typeface="+mn-ea"/>
              </a:rPr>
              <a:t>  </a:t>
            </a:r>
            <a:r>
              <a:rPr lang="zh-CN" altLang="en-US" dirty="0">
                <a:latin typeface="+mn-ea"/>
              </a:rPr>
              <a:t>网上商城采购目录范围外或网上商城采购目录范围内但不满足使用需求的，填报相关材料（</a:t>
            </a:r>
            <a:r>
              <a:rPr lang="en-US" altLang="zh-CN" dirty="0">
                <a:latin typeface="+mn-ea"/>
              </a:rPr>
              <a:t>1</a:t>
            </a:r>
            <a:r>
              <a:rPr lang="zh-CN" altLang="en-US" dirty="0">
                <a:latin typeface="+mn-ea"/>
              </a:rPr>
              <a:t>、集中采购申请审批表；</a:t>
            </a:r>
            <a:r>
              <a:rPr lang="en-US" altLang="zh-CN" dirty="0">
                <a:latin typeface="+mn-ea"/>
              </a:rPr>
              <a:t>2</a:t>
            </a:r>
            <a:r>
              <a:rPr lang="zh-CN" altLang="en-US" dirty="0">
                <a:latin typeface="+mn-ea"/>
              </a:rPr>
              <a:t>、技术参数；</a:t>
            </a:r>
            <a:r>
              <a:rPr lang="en-US" altLang="zh-CN" dirty="0">
                <a:latin typeface="+mn-ea"/>
              </a:rPr>
              <a:t>3</a:t>
            </a:r>
            <a:r>
              <a:rPr lang="zh-CN" altLang="en-US" dirty="0">
                <a:latin typeface="+mn-ea"/>
              </a:rPr>
              <a:t>、房间及配套认证单），</a:t>
            </a:r>
            <a:r>
              <a:rPr lang="zh-CN" altLang="en-US" b="1" dirty="0">
                <a:solidFill>
                  <a:srgbClr val="FF0000"/>
                </a:solidFill>
                <a:latin typeface="+mn-ea"/>
              </a:rPr>
              <a:t>委托招标代理公司采购</a:t>
            </a:r>
            <a:r>
              <a:rPr lang="zh-CN" altLang="en-US" dirty="0">
                <a:latin typeface="+mn-ea"/>
              </a:rPr>
              <a:t>；</a:t>
            </a:r>
          </a:p>
        </p:txBody>
      </p:sp>
    </p:spTree>
    <p:extLst>
      <p:ext uri="{BB962C8B-B14F-4D97-AF65-F5344CB8AC3E}">
        <p14:creationId xmlns:p14="http://schemas.microsoft.com/office/powerpoint/2010/main" val="1963615832"/>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a:t>采购注意事项</a:t>
            </a:r>
          </a:p>
        </p:txBody>
      </p:sp>
      <p:sp>
        <p:nvSpPr>
          <p:cNvPr id="3" name="内容占位符 2"/>
          <p:cNvSpPr>
            <a:spLocks noGrp="1"/>
          </p:cNvSpPr>
          <p:nvPr>
            <p:ph idx="1"/>
          </p:nvPr>
        </p:nvSpPr>
        <p:spPr/>
        <p:txBody>
          <a:bodyPr>
            <a:normAutofit fontScale="92500" lnSpcReduction="20000"/>
          </a:bodyPr>
          <a:lstStyle/>
          <a:p>
            <a:r>
              <a:rPr lang="zh-CN" altLang="en-US" dirty="0">
                <a:latin typeface="+mn-ea"/>
              </a:rPr>
              <a:t>◆ </a:t>
            </a:r>
            <a:r>
              <a:rPr lang="en-US" altLang="zh-CN" dirty="0">
                <a:latin typeface="+mn-ea"/>
              </a:rPr>
              <a:t>5</a:t>
            </a:r>
            <a:r>
              <a:rPr lang="zh-CN" altLang="en-US" dirty="0">
                <a:latin typeface="+mn-ea"/>
              </a:rPr>
              <a:t>万以下，</a:t>
            </a:r>
            <a:r>
              <a:rPr lang="en-US" altLang="zh-CN" dirty="0">
                <a:latin typeface="+mn-ea"/>
              </a:rPr>
              <a:t>1</a:t>
            </a:r>
            <a:r>
              <a:rPr lang="zh-CN" altLang="en-US" dirty="0">
                <a:latin typeface="+mn-ea"/>
              </a:rPr>
              <a:t>万元以上的采购项目</a:t>
            </a:r>
            <a:r>
              <a:rPr lang="zh-CN" altLang="en-US" b="1" dirty="0">
                <a:solidFill>
                  <a:srgbClr val="FF0000"/>
                </a:solidFill>
                <a:latin typeface="+mn-ea"/>
              </a:rPr>
              <a:t>（申请单位采购）</a:t>
            </a:r>
            <a:endParaRPr lang="en-US" altLang="zh-CN" b="1" dirty="0">
              <a:solidFill>
                <a:srgbClr val="FF0000"/>
              </a:solidFill>
              <a:latin typeface="+mn-ea"/>
            </a:endParaRPr>
          </a:p>
          <a:p>
            <a:pPr marL="0" indent="0">
              <a:buNone/>
            </a:pPr>
            <a:r>
              <a:rPr lang="en-US" altLang="zh-CN" dirty="0">
                <a:latin typeface="+mn-ea"/>
              </a:rPr>
              <a:t>  </a:t>
            </a:r>
            <a:r>
              <a:rPr lang="zh-CN" altLang="en-US" dirty="0">
                <a:latin typeface="+mn-ea"/>
              </a:rPr>
              <a:t>如果在网上商城采购目录范围内，填写</a:t>
            </a:r>
            <a:r>
              <a:rPr lang="en-US" altLang="zh-CN" dirty="0">
                <a:latin typeface="+mn-ea"/>
              </a:rPr>
              <a:t>《</a:t>
            </a:r>
            <a:r>
              <a:rPr lang="zh-CN" altLang="en-US" dirty="0">
                <a:latin typeface="+mn-ea"/>
              </a:rPr>
              <a:t>分散采购申请审批表</a:t>
            </a:r>
            <a:r>
              <a:rPr lang="en-US" altLang="zh-CN" dirty="0">
                <a:latin typeface="+mn-ea"/>
              </a:rPr>
              <a:t>》</a:t>
            </a:r>
            <a:r>
              <a:rPr lang="zh-CN" altLang="en-US" dirty="0">
                <a:latin typeface="+mn-ea"/>
              </a:rPr>
              <a:t>，经相关部门审批后，报招标采购中心备案，</a:t>
            </a:r>
            <a:r>
              <a:rPr lang="zh-CN" altLang="en-US" b="1" dirty="0">
                <a:solidFill>
                  <a:srgbClr val="FF0000"/>
                </a:solidFill>
                <a:latin typeface="+mn-ea"/>
              </a:rPr>
              <a:t>各单位在网上商城选购并提交</a:t>
            </a:r>
            <a:r>
              <a:rPr lang="zh-CN" altLang="en-US" dirty="0">
                <a:latin typeface="+mn-ea"/>
              </a:rPr>
              <a:t>，招标采购中心网上确认通过，生成订单；</a:t>
            </a:r>
            <a:endParaRPr lang="en-US" altLang="zh-CN" dirty="0">
              <a:latin typeface="+mn-ea"/>
            </a:endParaRPr>
          </a:p>
          <a:p>
            <a:pPr marL="0" indent="0">
              <a:buNone/>
            </a:pPr>
            <a:r>
              <a:rPr lang="en-US" altLang="zh-CN" dirty="0">
                <a:latin typeface="+mn-ea"/>
              </a:rPr>
              <a:t>  </a:t>
            </a:r>
            <a:r>
              <a:rPr lang="zh-CN" altLang="en-US" dirty="0">
                <a:latin typeface="+mn-ea"/>
              </a:rPr>
              <a:t>如果在网上商城采购目录范围外，填写</a:t>
            </a:r>
            <a:r>
              <a:rPr lang="en-US" altLang="zh-CN" dirty="0">
                <a:latin typeface="+mn-ea"/>
              </a:rPr>
              <a:t>《</a:t>
            </a:r>
            <a:r>
              <a:rPr lang="zh-CN" altLang="en-US" dirty="0">
                <a:latin typeface="+mn-ea"/>
              </a:rPr>
              <a:t>分散采购申请审批表</a:t>
            </a:r>
            <a:r>
              <a:rPr lang="en-US" altLang="zh-CN" dirty="0">
                <a:latin typeface="+mn-ea"/>
              </a:rPr>
              <a:t>》</a:t>
            </a:r>
            <a:r>
              <a:rPr lang="zh-CN" altLang="en-US" dirty="0">
                <a:latin typeface="+mn-ea"/>
              </a:rPr>
              <a:t>，经相关部门审批后，</a:t>
            </a:r>
            <a:r>
              <a:rPr lang="zh-CN" altLang="en-US" b="1" dirty="0">
                <a:solidFill>
                  <a:srgbClr val="FF0000"/>
                </a:solidFill>
                <a:latin typeface="+mn-ea"/>
              </a:rPr>
              <a:t>由各单位备案相关采购档案，自行采购</a:t>
            </a:r>
            <a:r>
              <a:rPr lang="zh-CN" altLang="en-US" dirty="0">
                <a:latin typeface="+mn-ea"/>
              </a:rPr>
              <a:t>；</a:t>
            </a:r>
            <a:endParaRPr lang="en-US" altLang="zh-CN" dirty="0">
              <a:latin typeface="+mn-ea"/>
            </a:endParaRPr>
          </a:p>
          <a:p>
            <a:pPr marL="0" indent="0">
              <a:buNone/>
            </a:pPr>
            <a:r>
              <a:rPr lang="en-US" altLang="zh-CN" dirty="0">
                <a:latin typeface="+mn-ea"/>
              </a:rPr>
              <a:t>  </a:t>
            </a:r>
            <a:r>
              <a:rPr lang="zh-CN" altLang="en-US" dirty="0">
                <a:latin typeface="+mn-ea"/>
              </a:rPr>
              <a:t>网上商城采购目录范围内但不满足使用需求的，</a:t>
            </a:r>
            <a:r>
              <a:rPr lang="zh-CN" altLang="en-US" b="1" dirty="0">
                <a:solidFill>
                  <a:srgbClr val="FF0000"/>
                </a:solidFill>
                <a:latin typeface="+mn-ea"/>
              </a:rPr>
              <a:t>打印网上商城相关信息截图作为证明材料，报招标采购管理中心审批同意后</a:t>
            </a:r>
            <a:r>
              <a:rPr lang="zh-CN" altLang="en-US" dirty="0">
                <a:latin typeface="+mn-ea"/>
              </a:rPr>
              <a:t>，填写</a:t>
            </a:r>
            <a:r>
              <a:rPr lang="en-US" altLang="zh-CN" dirty="0">
                <a:latin typeface="+mn-ea"/>
              </a:rPr>
              <a:t>《</a:t>
            </a:r>
            <a:r>
              <a:rPr lang="zh-CN" altLang="en-US" dirty="0">
                <a:latin typeface="+mn-ea"/>
              </a:rPr>
              <a:t>分散采购申请审批表</a:t>
            </a:r>
            <a:r>
              <a:rPr lang="en-US" altLang="zh-CN" dirty="0">
                <a:latin typeface="+mn-ea"/>
              </a:rPr>
              <a:t>》</a:t>
            </a:r>
            <a:r>
              <a:rPr lang="zh-CN" altLang="en-US" dirty="0">
                <a:latin typeface="+mn-ea"/>
              </a:rPr>
              <a:t>，</a:t>
            </a:r>
            <a:r>
              <a:rPr lang="zh-CN" altLang="en-US" b="1" dirty="0">
                <a:solidFill>
                  <a:srgbClr val="FF0000"/>
                </a:solidFill>
                <a:latin typeface="+mn-ea"/>
              </a:rPr>
              <a:t>由各单位备案，自行采购</a:t>
            </a:r>
            <a:r>
              <a:rPr lang="zh-CN" altLang="en-US" dirty="0">
                <a:latin typeface="+mn-ea"/>
              </a:rPr>
              <a:t>，但报销时要提供经采购中心审批后的截图复印件作为证明材料。</a:t>
            </a:r>
          </a:p>
        </p:txBody>
      </p:sp>
    </p:spTree>
    <p:extLst>
      <p:ext uri="{BB962C8B-B14F-4D97-AF65-F5344CB8AC3E}">
        <p14:creationId xmlns:p14="http://schemas.microsoft.com/office/powerpoint/2010/main" val="1926872832"/>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a:t>采购注意事项</a:t>
            </a:r>
          </a:p>
        </p:txBody>
      </p:sp>
      <p:sp>
        <p:nvSpPr>
          <p:cNvPr id="3" name="内容占位符 2"/>
          <p:cNvSpPr>
            <a:spLocks noGrp="1"/>
          </p:cNvSpPr>
          <p:nvPr>
            <p:ph idx="1"/>
          </p:nvPr>
        </p:nvSpPr>
        <p:spPr/>
        <p:txBody>
          <a:bodyPr>
            <a:normAutofit fontScale="92500" lnSpcReduction="20000"/>
          </a:bodyPr>
          <a:lstStyle/>
          <a:p>
            <a:r>
              <a:rPr lang="zh-CN" altLang="en-US" dirty="0">
                <a:latin typeface="+mn-ea"/>
              </a:rPr>
              <a:t>◆ </a:t>
            </a:r>
            <a:r>
              <a:rPr lang="en-US" altLang="zh-CN" dirty="0">
                <a:latin typeface="+mn-ea"/>
              </a:rPr>
              <a:t>1</a:t>
            </a:r>
            <a:r>
              <a:rPr lang="zh-CN" altLang="en-US" dirty="0">
                <a:latin typeface="+mn-ea"/>
              </a:rPr>
              <a:t>万元以下采购项目</a:t>
            </a:r>
            <a:r>
              <a:rPr lang="zh-CN" altLang="en-US" b="1" dirty="0">
                <a:solidFill>
                  <a:srgbClr val="FF0000"/>
                </a:solidFill>
                <a:latin typeface="+mn-ea"/>
              </a:rPr>
              <a:t>（申请单位采购）</a:t>
            </a:r>
            <a:endParaRPr lang="en-US" altLang="zh-CN" dirty="0">
              <a:latin typeface="+mn-ea"/>
            </a:endParaRPr>
          </a:p>
          <a:p>
            <a:pPr marL="0" indent="0">
              <a:buNone/>
            </a:pPr>
            <a:r>
              <a:rPr lang="en-US" altLang="zh-CN" dirty="0">
                <a:latin typeface="+mn-ea"/>
              </a:rPr>
              <a:t>  </a:t>
            </a:r>
            <a:r>
              <a:rPr lang="zh-CN" altLang="en-US" dirty="0">
                <a:latin typeface="+mn-ea"/>
              </a:rPr>
              <a:t>购置设备单价</a:t>
            </a:r>
            <a:r>
              <a:rPr lang="en-US" altLang="zh-CN" dirty="0">
                <a:latin typeface="+mn-ea"/>
              </a:rPr>
              <a:t>1000</a:t>
            </a:r>
            <a:r>
              <a:rPr lang="zh-CN" altLang="en-US" dirty="0">
                <a:latin typeface="+mn-ea"/>
              </a:rPr>
              <a:t>元及以上，家具单价</a:t>
            </a:r>
            <a:r>
              <a:rPr lang="en-US" altLang="zh-CN" dirty="0">
                <a:latin typeface="+mn-ea"/>
              </a:rPr>
              <a:t>500</a:t>
            </a:r>
            <a:r>
              <a:rPr lang="zh-CN" altLang="en-US" dirty="0">
                <a:latin typeface="+mn-ea"/>
              </a:rPr>
              <a:t>元及以上，均需要填写</a:t>
            </a:r>
            <a:r>
              <a:rPr lang="en-US" altLang="zh-CN" dirty="0">
                <a:latin typeface="+mn-ea"/>
              </a:rPr>
              <a:t>《</a:t>
            </a:r>
            <a:r>
              <a:rPr lang="zh-CN" altLang="en-US" dirty="0">
                <a:latin typeface="+mn-ea"/>
              </a:rPr>
              <a:t>分散采购申请审批表</a:t>
            </a:r>
            <a:r>
              <a:rPr lang="en-US" altLang="zh-CN" dirty="0">
                <a:latin typeface="+mn-ea"/>
              </a:rPr>
              <a:t>》</a:t>
            </a:r>
            <a:r>
              <a:rPr lang="zh-CN" altLang="en-US" dirty="0">
                <a:latin typeface="+mn-ea"/>
              </a:rPr>
              <a:t>，报相关部门履行审批程序。</a:t>
            </a:r>
            <a:r>
              <a:rPr lang="zh-CN" altLang="en-US" b="1" dirty="0">
                <a:latin typeface="+mn-ea"/>
              </a:rPr>
              <a:t>其余耗材和低值易耗品不需要填写</a:t>
            </a:r>
            <a:r>
              <a:rPr lang="en-US" altLang="zh-CN" b="1" dirty="0">
                <a:latin typeface="+mn-ea"/>
              </a:rPr>
              <a:t>《</a:t>
            </a:r>
            <a:r>
              <a:rPr lang="zh-CN" altLang="en-US" b="1" dirty="0">
                <a:latin typeface="+mn-ea"/>
              </a:rPr>
              <a:t>分散采购申请审批表</a:t>
            </a:r>
            <a:r>
              <a:rPr lang="en-US" altLang="zh-CN" b="1" dirty="0">
                <a:latin typeface="+mn-ea"/>
              </a:rPr>
              <a:t>》</a:t>
            </a:r>
            <a:r>
              <a:rPr lang="zh-CN" altLang="en-US" b="1" dirty="0">
                <a:latin typeface="+mn-ea"/>
              </a:rPr>
              <a:t>。</a:t>
            </a:r>
            <a:endParaRPr lang="en-US" altLang="zh-CN" b="1" dirty="0">
              <a:latin typeface="+mn-ea"/>
            </a:endParaRPr>
          </a:p>
          <a:p>
            <a:pPr marL="0" indent="0">
              <a:buNone/>
            </a:pPr>
            <a:r>
              <a:rPr lang="zh-CN" altLang="en-US" dirty="0">
                <a:latin typeface="+mn-ea"/>
              </a:rPr>
              <a:t>  如果在网上商城采购目录范围内，向招标采购中心报备</a:t>
            </a:r>
            <a:r>
              <a:rPr lang="en-US" altLang="zh-CN" dirty="0">
                <a:latin typeface="+mn-ea"/>
              </a:rPr>
              <a:t>《</a:t>
            </a:r>
            <a:r>
              <a:rPr lang="zh-CN" altLang="en-US" dirty="0">
                <a:latin typeface="+mn-ea"/>
              </a:rPr>
              <a:t>分散采购申请审批表</a:t>
            </a:r>
            <a:r>
              <a:rPr lang="en-US" altLang="zh-CN" dirty="0">
                <a:latin typeface="+mn-ea"/>
              </a:rPr>
              <a:t>》</a:t>
            </a:r>
            <a:r>
              <a:rPr lang="zh-CN" altLang="en-US" dirty="0">
                <a:latin typeface="+mn-ea"/>
              </a:rPr>
              <a:t>，并由</a:t>
            </a:r>
            <a:r>
              <a:rPr lang="zh-CN" altLang="en-US" b="1" dirty="0">
                <a:solidFill>
                  <a:srgbClr val="FF0000"/>
                </a:solidFill>
                <a:latin typeface="+mn-ea"/>
              </a:rPr>
              <a:t>申请单位在网上商城选购</a:t>
            </a:r>
            <a:r>
              <a:rPr lang="zh-CN" altLang="en-US" dirty="0">
                <a:latin typeface="+mn-ea"/>
              </a:rPr>
              <a:t>，招标采购中心网上确认，生成订单；</a:t>
            </a:r>
            <a:endParaRPr lang="en-US" altLang="zh-CN" dirty="0">
              <a:latin typeface="+mn-ea"/>
            </a:endParaRPr>
          </a:p>
          <a:p>
            <a:pPr marL="0" indent="0">
              <a:buNone/>
            </a:pPr>
            <a:r>
              <a:rPr lang="zh-CN" altLang="en-US" dirty="0">
                <a:latin typeface="+mn-ea"/>
              </a:rPr>
              <a:t>  网上商城采购目录范围内但不满足使用需求的，</a:t>
            </a:r>
            <a:r>
              <a:rPr lang="zh-CN" altLang="en-US" b="1" dirty="0">
                <a:solidFill>
                  <a:srgbClr val="FF0000"/>
                </a:solidFill>
                <a:latin typeface="+mn-ea"/>
              </a:rPr>
              <a:t>打印网上商城相关信息截图作为证明材料，报招标采购管理中心审批同意后，</a:t>
            </a:r>
            <a:r>
              <a:rPr lang="zh-CN" altLang="en-US" dirty="0">
                <a:latin typeface="+mn-ea"/>
              </a:rPr>
              <a:t>申请单位备案</a:t>
            </a:r>
            <a:r>
              <a:rPr lang="en-US" altLang="zh-CN" dirty="0">
                <a:latin typeface="+mn-ea"/>
              </a:rPr>
              <a:t>《</a:t>
            </a:r>
            <a:r>
              <a:rPr lang="zh-CN" altLang="en-US" dirty="0">
                <a:latin typeface="+mn-ea"/>
              </a:rPr>
              <a:t>分散采购申请审批表</a:t>
            </a:r>
            <a:r>
              <a:rPr lang="en-US" altLang="zh-CN" dirty="0">
                <a:latin typeface="+mn-ea"/>
              </a:rPr>
              <a:t>》</a:t>
            </a:r>
            <a:r>
              <a:rPr lang="zh-CN" altLang="en-US" dirty="0">
                <a:latin typeface="+mn-ea"/>
              </a:rPr>
              <a:t>，</a:t>
            </a:r>
            <a:r>
              <a:rPr lang="zh-CN" altLang="en-US" b="1" dirty="0">
                <a:solidFill>
                  <a:srgbClr val="FF0000"/>
                </a:solidFill>
                <a:latin typeface="+mn-ea"/>
              </a:rPr>
              <a:t>自行采购</a:t>
            </a:r>
            <a:r>
              <a:rPr lang="zh-CN" altLang="en-US" dirty="0">
                <a:latin typeface="+mn-ea"/>
              </a:rPr>
              <a:t>。</a:t>
            </a:r>
            <a:endParaRPr lang="en-US" altLang="zh-CN" dirty="0">
              <a:latin typeface="+mn-ea"/>
            </a:endParaRPr>
          </a:p>
          <a:p>
            <a:pPr marL="0" indent="0">
              <a:buNone/>
            </a:pPr>
            <a:r>
              <a:rPr lang="zh-CN" altLang="en-US" dirty="0">
                <a:latin typeface="+mn-ea"/>
              </a:rPr>
              <a:t>  如果在网上商城采购目录范围外，申请单位备案</a:t>
            </a:r>
            <a:r>
              <a:rPr lang="en-US" altLang="zh-CN" dirty="0">
                <a:latin typeface="+mn-ea"/>
              </a:rPr>
              <a:t>《</a:t>
            </a:r>
            <a:r>
              <a:rPr lang="zh-CN" altLang="en-US" dirty="0">
                <a:latin typeface="+mn-ea"/>
              </a:rPr>
              <a:t>分散采购申请审批表</a:t>
            </a:r>
            <a:r>
              <a:rPr lang="en-US" altLang="zh-CN" dirty="0">
                <a:latin typeface="+mn-ea"/>
              </a:rPr>
              <a:t>》</a:t>
            </a:r>
            <a:r>
              <a:rPr lang="zh-CN" altLang="en-US" dirty="0">
                <a:latin typeface="+mn-ea"/>
              </a:rPr>
              <a:t>，</a:t>
            </a:r>
            <a:r>
              <a:rPr lang="zh-CN" altLang="en-US" b="1" dirty="0">
                <a:solidFill>
                  <a:srgbClr val="FF0000"/>
                </a:solidFill>
                <a:latin typeface="+mn-ea"/>
              </a:rPr>
              <a:t>自行采购</a:t>
            </a:r>
            <a:r>
              <a:rPr lang="zh-CN" altLang="en-US" dirty="0">
                <a:latin typeface="+mn-ea"/>
              </a:rPr>
              <a:t>；</a:t>
            </a:r>
            <a:endParaRPr lang="en-US" altLang="zh-CN" dirty="0">
              <a:latin typeface="+mn-ea"/>
            </a:endParaRPr>
          </a:p>
          <a:p>
            <a:pPr marL="0" indent="0">
              <a:buNone/>
            </a:pPr>
            <a:endParaRPr lang="en-US" altLang="zh-CN" dirty="0">
              <a:latin typeface="+mn-ea"/>
            </a:endParaRPr>
          </a:p>
          <a:p>
            <a:pPr marL="0" indent="0">
              <a:buNone/>
            </a:pPr>
            <a:endParaRPr lang="en-US" altLang="zh-CN" dirty="0">
              <a:latin typeface="+mn-ea"/>
            </a:endParaRPr>
          </a:p>
          <a:p>
            <a:pPr marL="0" indent="0">
              <a:buNone/>
            </a:pPr>
            <a:endParaRPr lang="zh-CN" altLang="en-US" dirty="0">
              <a:latin typeface="+mn-ea"/>
            </a:endParaRPr>
          </a:p>
        </p:txBody>
      </p:sp>
    </p:spTree>
    <p:extLst>
      <p:ext uri="{BB962C8B-B14F-4D97-AF65-F5344CB8AC3E}">
        <p14:creationId xmlns:p14="http://schemas.microsoft.com/office/powerpoint/2010/main" val="3261965301"/>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a:t>采购注意事项</a:t>
            </a:r>
          </a:p>
        </p:txBody>
      </p:sp>
      <p:sp>
        <p:nvSpPr>
          <p:cNvPr id="3" name="内容占位符 2"/>
          <p:cNvSpPr>
            <a:spLocks noGrp="1"/>
          </p:cNvSpPr>
          <p:nvPr>
            <p:ph idx="1"/>
          </p:nvPr>
        </p:nvSpPr>
        <p:spPr/>
        <p:txBody>
          <a:bodyPr>
            <a:normAutofit fontScale="85000" lnSpcReduction="10000"/>
          </a:bodyPr>
          <a:lstStyle/>
          <a:p>
            <a:r>
              <a:rPr lang="en-US" altLang="zh-CN" dirty="0">
                <a:latin typeface="+mn-ea"/>
              </a:rPr>
              <a:t>6</a:t>
            </a:r>
            <a:r>
              <a:rPr lang="zh-CN" altLang="en-US" dirty="0">
                <a:latin typeface="+mn-ea"/>
              </a:rPr>
              <a:t>、梳理下 </a:t>
            </a:r>
            <a:r>
              <a:rPr lang="zh-CN" altLang="en-US" b="1" dirty="0">
                <a:solidFill>
                  <a:srgbClr val="FF0000"/>
                </a:solidFill>
                <a:latin typeface="+mn-ea"/>
              </a:rPr>
              <a:t>货物类 报销</a:t>
            </a:r>
            <a:r>
              <a:rPr lang="zh-CN" altLang="en-US" dirty="0">
                <a:latin typeface="+mn-ea"/>
              </a:rPr>
              <a:t>需要的材料：</a:t>
            </a:r>
          </a:p>
          <a:p>
            <a:r>
              <a:rPr lang="zh-CN" altLang="en-US" dirty="0">
                <a:latin typeface="+mn-ea"/>
              </a:rPr>
              <a:t>◆ </a:t>
            </a:r>
            <a:r>
              <a:rPr lang="en-US" altLang="zh-CN" dirty="0">
                <a:latin typeface="+mn-ea"/>
              </a:rPr>
              <a:t>5</a:t>
            </a:r>
            <a:r>
              <a:rPr lang="zh-CN" altLang="en-US" dirty="0">
                <a:latin typeface="+mn-ea"/>
              </a:rPr>
              <a:t>万元及以上的（集中采购）：</a:t>
            </a:r>
            <a:r>
              <a:rPr lang="zh-CN" altLang="en-US" b="1" dirty="0">
                <a:solidFill>
                  <a:srgbClr val="FF0000"/>
                </a:solidFill>
                <a:latin typeface="+mn-ea"/>
              </a:rPr>
              <a:t>由招标采购中心办理</a:t>
            </a:r>
          </a:p>
          <a:p>
            <a:r>
              <a:rPr lang="zh-CN" altLang="en-US" dirty="0">
                <a:latin typeface="+mn-ea"/>
              </a:rPr>
              <a:t>报销时提供</a:t>
            </a:r>
            <a:r>
              <a:rPr lang="zh-CN" altLang="en-US" b="1" dirty="0">
                <a:solidFill>
                  <a:srgbClr val="FF0000"/>
                </a:solidFill>
                <a:latin typeface="+mn-ea"/>
              </a:rPr>
              <a:t>发票</a:t>
            </a:r>
            <a:r>
              <a:rPr lang="zh-CN" altLang="en-US" dirty="0">
                <a:latin typeface="+mn-ea"/>
              </a:rPr>
              <a:t>（验收人为使用人或项目负责人，经手人为招标采购中心，负责人为经费负责人签字和招标采购中心领导签字），符合入账条件的需要提供</a:t>
            </a:r>
            <a:r>
              <a:rPr lang="zh-CN" altLang="en-US" b="1" dirty="0">
                <a:solidFill>
                  <a:srgbClr val="FF0000"/>
                </a:solidFill>
                <a:latin typeface="+mn-ea"/>
              </a:rPr>
              <a:t>资产入库单</a:t>
            </a:r>
            <a:r>
              <a:rPr lang="zh-CN" altLang="en-US" dirty="0">
                <a:latin typeface="+mn-ea"/>
              </a:rPr>
              <a:t>；</a:t>
            </a:r>
          </a:p>
          <a:p>
            <a:r>
              <a:rPr lang="zh-CN" altLang="en-US" dirty="0">
                <a:latin typeface="+mn-ea"/>
              </a:rPr>
              <a:t>◆ </a:t>
            </a:r>
            <a:r>
              <a:rPr lang="en-US" altLang="zh-CN" dirty="0">
                <a:latin typeface="+mn-ea"/>
              </a:rPr>
              <a:t>5</a:t>
            </a:r>
            <a:r>
              <a:rPr lang="zh-CN" altLang="en-US" dirty="0">
                <a:latin typeface="+mn-ea"/>
              </a:rPr>
              <a:t>万元以下的（分散采购）：</a:t>
            </a:r>
            <a:r>
              <a:rPr lang="zh-CN" altLang="en-US" b="1" dirty="0">
                <a:solidFill>
                  <a:srgbClr val="FF0000"/>
                </a:solidFill>
                <a:latin typeface="+mn-ea"/>
              </a:rPr>
              <a:t>由申请人或申请单位办理</a:t>
            </a:r>
          </a:p>
          <a:p>
            <a:pPr marL="0" indent="0">
              <a:buNone/>
            </a:pPr>
            <a:r>
              <a:rPr lang="zh-CN" altLang="en-US" dirty="0">
                <a:latin typeface="+mn-ea"/>
              </a:rPr>
              <a:t>  通过网上商城采购的项目，提供</a:t>
            </a:r>
            <a:r>
              <a:rPr lang="zh-CN" altLang="en-US" b="1" dirty="0">
                <a:solidFill>
                  <a:srgbClr val="FF0000"/>
                </a:solidFill>
                <a:latin typeface="+mn-ea"/>
              </a:rPr>
              <a:t>刷卡记录、发票</a:t>
            </a:r>
            <a:r>
              <a:rPr lang="zh-CN" altLang="en-US" dirty="0">
                <a:latin typeface="+mn-ea"/>
              </a:rPr>
              <a:t>（验收人为使用人或项目负责人，经手人为网上商城选购人，负责人为经费负责人和单位负责人签字）、</a:t>
            </a:r>
            <a:r>
              <a:rPr lang="zh-CN" altLang="en-US" b="1" dirty="0">
                <a:solidFill>
                  <a:srgbClr val="FF0000"/>
                </a:solidFill>
                <a:latin typeface="+mn-ea"/>
              </a:rPr>
              <a:t>资产入库单、网上商城合同；</a:t>
            </a:r>
            <a:endParaRPr lang="en-US" altLang="zh-CN" b="1" dirty="0">
              <a:solidFill>
                <a:srgbClr val="FF0000"/>
              </a:solidFill>
              <a:latin typeface="+mn-ea"/>
            </a:endParaRPr>
          </a:p>
          <a:p>
            <a:pPr marL="0" indent="0">
              <a:buNone/>
            </a:pPr>
            <a:r>
              <a:rPr lang="en-US" altLang="zh-CN" dirty="0"/>
              <a:t>    </a:t>
            </a:r>
            <a:r>
              <a:rPr lang="zh-CN" altLang="zh-CN" dirty="0"/>
              <a:t>自行采购项目的项目提供</a:t>
            </a:r>
            <a:r>
              <a:rPr lang="zh-CN" altLang="zh-CN" b="1" dirty="0">
                <a:solidFill>
                  <a:srgbClr val="FF0000"/>
                </a:solidFill>
              </a:rPr>
              <a:t>发票</a:t>
            </a:r>
            <a:r>
              <a:rPr lang="zh-CN" altLang="zh-CN" dirty="0"/>
              <a:t>（验收人为使用人或项目负责人，经手人为采购人，负责人为经费负责人和单位负责人签字）、符合入账条件的</a:t>
            </a:r>
            <a:r>
              <a:rPr lang="zh-CN" altLang="zh-CN" b="1" dirty="0">
                <a:solidFill>
                  <a:srgbClr val="FF0000"/>
                </a:solidFill>
              </a:rPr>
              <a:t>资产入库单</a:t>
            </a:r>
            <a:r>
              <a:rPr lang="zh-CN" altLang="zh-CN" dirty="0"/>
              <a:t>，其中属于在网上商城目录范围内的还要提供经采购中心审批后的</a:t>
            </a:r>
            <a:r>
              <a:rPr lang="zh-CN" altLang="zh-CN" b="1" dirty="0">
                <a:solidFill>
                  <a:srgbClr val="FF0000"/>
                </a:solidFill>
              </a:rPr>
              <a:t>截图复印件</a:t>
            </a:r>
            <a:r>
              <a:rPr lang="zh-CN" altLang="zh-CN" dirty="0"/>
              <a:t>。</a:t>
            </a:r>
          </a:p>
          <a:p>
            <a:endParaRPr lang="zh-CN" altLang="en-US" dirty="0">
              <a:latin typeface="+mn-ea"/>
            </a:endParaRPr>
          </a:p>
        </p:txBody>
      </p:sp>
    </p:spTree>
    <p:extLst>
      <p:ext uri="{BB962C8B-B14F-4D97-AF65-F5344CB8AC3E}">
        <p14:creationId xmlns:p14="http://schemas.microsoft.com/office/powerpoint/2010/main" val="627684960"/>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1090736" y="2348880"/>
            <a:ext cx="7009656" cy="1143000"/>
          </a:xfrm>
        </p:spPr>
        <p:txBody>
          <a:bodyPr/>
          <a:lstStyle/>
          <a:p>
            <a:pPr algn="ctr"/>
            <a:r>
              <a:rPr lang="zh-CN" altLang="zh-CN" dirty="0"/>
              <a:t>谢谢大家！</a:t>
            </a:r>
            <a:endParaRPr lang="zh-CN" altLang="en-US" dirty="0"/>
          </a:p>
        </p:txBody>
      </p:sp>
    </p:spTree>
    <p:extLst>
      <p:ext uri="{BB962C8B-B14F-4D97-AF65-F5344CB8AC3E}">
        <p14:creationId xmlns:p14="http://schemas.microsoft.com/office/powerpoint/2010/main" val="410723608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招标采购管理办法</a:t>
            </a:r>
            <a:r>
              <a:rPr lang="en-US" altLang="zh-CN" sz="4000" dirty="0"/>
              <a:t>》</a:t>
            </a:r>
            <a:r>
              <a:rPr lang="zh-CN" altLang="en-US" sz="4000" dirty="0"/>
              <a:t>解读</a:t>
            </a:r>
          </a:p>
        </p:txBody>
      </p:sp>
      <p:sp>
        <p:nvSpPr>
          <p:cNvPr id="3" name="内容占位符 2"/>
          <p:cNvSpPr>
            <a:spLocks noGrp="1"/>
          </p:cNvSpPr>
          <p:nvPr>
            <p:ph idx="1"/>
          </p:nvPr>
        </p:nvSpPr>
        <p:spPr/>
        <p:txBody>
          <a:bodyPr>
            <a:normAutofit/>
          </a:bodyPr>
          <a:lstStyle/>
          <a:p>
            <a:r>
              <a:rPr lang="zh-CN" altLang="zh-CN" b="1" dirty="0"/>
              <a:t>三、对采购计划制定及审批提出要求</a:t>
            </a:r>
            <a:endParaRPr lang="zh-CN" altLang="zh-CN" dirty="0"/>
          </a:p>
          <a:p>
            <a:r>
              <a:rPr lang="zh-CN" altLang="zh-CN" dirty="0"/>
              <a:t>使用单位提出采购计划前要开展项目采购需求论证，应对拟购置的货物、服务、工程进行充分的调研，落实人员、场地、安装、服务、施工等条件的配套工作。主管职能部门和经费主管部门应充分考虑学校现状，对申报单位提出的采购计划进行严格审核。</a:t>
            </a:r>
            <a:r>
              <a:rPr lang="zh-CN" altLang="zh-CN" b="1" dirty="0">
                <a:solidFill>
                  <a:srgbClr val="FF0000"/>
                </a:solidFill>
              </a:rPr>
              <a:t>其中，货物类采购项目应到国有资产管理处查询同类货物的在用情况，避免重复购置，造成浪费。</a:t>
            </a:r>
            <a:endParaRPr lang="zh-CN" altLang="zh-CN" dirty="0">
              <a:solidFill>
                <a:srgbClr val="FF0000"/>
              </a:solidFill>
            </a:endParaRPr>
          </a:p>
          <a:p>
            <a:endParaRPr lang="zh-CN" altLang="en-US" dirty="0"/>
          </a:p>
        </p:txBody>
      </p:sp>
    </p:spTree>
    <p:extLst>
      <p:ext uri="{BB962C8B-B14F-4D97-AF65-F5344CB8AC3E}">
        <p14:creationId xmlns:p14="http://schemas.microsoft.com/office/powerpoint/2010/main" val="29835296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招标采购管理办法</a:t>
            </a:r>
            <a:r>
              <a:rPr lang="en-US" altLang="zh-CN" sz="4000" dirty="0"/>
              <a:t>》</a:t>
            </a:r>
            <a:r>
              <a:rPr lang="zh-CN" altLang="en-US" sz="4000" dirty="0"/>
              <a:t>解读</a:t>
            </a:r>
          </a:p>
        </p:txBody>
      </p:sp>
      <p:sp>
        <p:nvSpPr>
          <p:cNvPr id="3" name="内容占位符 2"/>
          <p:cNvSpPr>
            <a:spLocks noGrp="1"/>
          </p:cNvSpPr>
          <p:nvPr>
            <p:ph idx="1"/>
          </p:nvPr>
        </p:nvSpPr>
        <p:spPr/>
        <p:txBody>
          <a:bodyPr>
            <a:normAutofit fontScale="92500"/>
          </a:bodyPr>
          <a:lstStyle/>
          <a:p>
            <a:r>
              <a:rPr lang="zh-CN" altLang="zh-CN" b="1" dirty="0">
                <a:latin typeface="+mn-ea"/>
              </a:rPr>
              <a:t>四、对采购组织形式及限额标准进行了调整</a:t>
            </a:r>
            <a:endParaRPr lang="zh-CN" altLang="zh-CN" dirty="0">
              <a:latin typeface="+mn-ea"/>
            </a:endParaRPr>
          </a:p>
          <a:p>
            <a:r>
              <a:rPr lang="zh-CN" altLang="zh-CN" dirty="0">
                <a:latin typeface="+mn-ea"/>
              </a:rPr>
              <a:t>根据项目预算额度将采购的组织形式分为</a:t>
            </a:r>
            <a:r>
              <a:rPr lang="zh-CN" altLang="zh-CN" b="1" dirty="0">
                <a:solidFill>
                  <a:srgbClr val="FF0000"/>
                </a:solidFill>
                <a:latin typeface="+mn-ea"/>
              </a:rPr>
              <a:t>分散采购</a:t>
            </a:r>
            <a:r>
              <a:rPr lang="zh-CN" altLang="zh-CN" dirty="0">
                <a:latin typeface="+mn-ea"/>
              </a:rPr>
              <a:t>和</a:t>
            </a:r>
            <a:r>
              <a:rPr lang="zh-CN" altLang="zh-CN" b="1" dirty="0">
                <a:solidFill>
                  <a:srgbClr val="FF0000"/>
                </a:solidFill>
                <a:latin typeface="+mn-ea"/>
              </a:rPr>
              <a:t>集中采购</a:t>
            </a:r>
            <a:r>
              <a:rPr lang="zh-CN" altLang="zh-CN" dirty="0">
                <a:latin typeface="+mn-ea"/>
              </a:rPr>
              <a:t>，其中集中采购分为学校集中采购和政府集中采购。</a:t>
            </a:r>
          </a:p>
          <a:p>
            <a:r>
              <a:rPr lang="en-US" altLang="zh-CN" dirty="0">
                <a:latin typeface="+mn-ea"/>
              </a:rPr>
              <a:t>1</a:t>
            </a:r>
            <a:r>
              <a:rPr lang="zh-CN" altLang="zh-CN" dirty="0">
                <a:latin typeface="+mn-ea"/>
              </a:rPr>
              <a:t>、</a:t>
            </a:r>
            <a:r>
              <a:rPr lang="zh-CN" altLang="zh-CN" b="1" dirty="0">
                <a:latin typeface="+mn-ea"/>
              </a:rPr>
              <a:t>分散采购：</a:t>
            </a:r>
            <a:r>
              <a:rPr lang="zh-CN" altLang="zh-CN" dirty="0">
                <a:latin typeface="+mn-ea"/>
              </a:rPr>
              <a:t>项目经费预算总额在</a:t>
            </a:r>
            <a:r>
              <a:rPr lang="en-US" altLang="zh-CN" b="1" dirty="0">
                <a:latin typeface="+mn-ea"/>
              </a:rPr>
              <a:t>5</a:t>
            </a:r>
            <a:r>
              <a:rPr lang="zh-CN" altLang="zh-CN" b="1" dirty="0">
                <a:latin typeface="+mn-ea"/>
              </a:rPr>
              <a:t>万元以下的采购</a:t>
            </a:r>
            <a:r>
              <a:rPr lang="zh-CN" altLang="zh-CN" dirty="0">
                <a:latin typeface="+mn-ea"/>
              </a:rPr>
              <a:t>，由各申请单位按照相关要求</a:t>
            </a:r>
            <a:r>
              <a:rPr lang="zh-CN" altLang="zh-CN" b="1" dirty="0">
                <a:solidFill>
                  <a:srgbClr val="FF0000"/>
                </a:solidFill>
                <a:latin typeface="+mn-ea"/>
              </a:rPr>
              <a:t>自行采购</a:t>
            </a:r>
            <a:r>
              <a:rPr lang="zh-CN" altLang="zh-CN" dirty="0">
                <a:latin typeface="+mn-ea"/>
              </a:rPr>
              <a:t>；</a:t>
            </a:r>
          </a:p>
          <a:p>
            <a:r>
              <a:rPr lang="zh-CN" altLang="zh-CN" dirty="0">
                <a:latin typeface="+mn-ea"/>
              </a:rPr>
              <a:t>◆ </a:t>
            </a:r>
            <a:r>
              <a:rPr lang="zh-CN" altLang="zh-CN" b="1" dirty="0">
                <a:latin typeface="+mn-ea"/>
              </a:rPr>
              <a:t>货物、服务类：</a:t>
            </a:r>
            <a:r>
              <a:rPr lang="zh-CN" altLang="en-US" b="1" dirty="0">
                <a:solidFill>
                  <a:srgbClr val="FF0000"/>
                </a:solidFill>
                <a:latin typeface="+mn-ea"/>
              </a:rPr>
              <a:t>家具类单价</a:t>
            </a:r>
            <a:r>
              <a:rPr lang="en-US" altLang="zh-CN" b="1" dirty="0">
                <a:solidFill>
                  <a:srgbClr val="FF0000"/>
                </a:solidFill>
                <a:latin typeface="+mn-ea"/>
              </a:rPr>
              <a:t>500</a:t>
            </a:r>
            <a:r>
              <a:rPr lang="zh-CN" altLang="en-US" b="1" dirty="0">
                <a:solidFill>
                  <a:srgbClr val="FF0000"/>
                </a:solidFill>
                <a:latin typeface="+mn-ea"/>
              </a:rPr>
              <a:t>元及以上、设备类单价</a:t>
            </a:r>
            <a:r>
              <a:rPr lang="en-US" altLang="zh-CN" b="1" dirty="0">
                <a:solidFill>
                  <a:srgbClr val="FF0000"/>
                </a:solidFill>
                <a:latin typeface="+mn-ea"/>
              </a:rPr>
              <a:t>1000</a:t>
            </a:r>
            <a:r>
              <a:rPr lang="zh-CN" altLang="en-US" b="1" dirty="0">
                <a:solidFill>
                  <a:srgbClr val="FF0000"/>
                </a:solidFill>
                <a:latin typeface="+mn-ea"/>
              </a:rPr>
              <a:t>元及以上，采购预算总额在</a:t>
            </a:r>
            <a:r>
              <a:rPr lang="en-US" altLang="zh-CN" b="1" dirty="0">
                <a:solidFill>
                  <a:srgbClr val="FF0000"/>
                </a:solidFill>
                <a:latin typeface="+mn-ea"/>
              </a:rPr>
              <a:t>1</a:t>
            </a:r>
            <a:r>
              <a:rPr lang="zh-CN" altLang="en-US" b="1" dirty="0">
                <a:solidFill>
                  <a:srgbClr val="FF0000"/>
                </a:solidFill>
                <a:latin typeface="+mn-ea"/>
              </a:rPr>
              <a:t>万元及以上，</a:t>
            </a:r>
            <a:r>
              <a:rPr lang="zh-CN" altLang="zh-CN" dirty="0">
                <a:latin typeface="+mn-ea"/>
              </a:rPr>
              <a:t>应履行采购审批程序，填写《辽宁科技大学分散采购申请审批表》，在审批通过之后，</a:t>
            </a:r>
            <a:r>
              <a:rPr lang="zh-CN" altLang="zh-CN" b="1" dirty="0">
                <a:solidFill>
                  <a:srgbClr val="FF0000"/>
                </a:solidFill>
                <a:latin typeface="+mn-ea"/>
              </a:rPr>
              <a:t>由申请单位</a:t>
            </a:r>
            <a:r>
              <a:rPr lang="zh-CN" altLang="zh-CN" dirty="0">
                <a:latin typeface="+mn-ea"/>
              </a:rPr>
              <a:t>以询价、单一来源方式</a:t>
            </a:r>
            <a:r>
              <a:rPr lang="zh-CN" altLang="en-US" dirty="0">
                <a:latin typeface="+mn-ea"/>
              </a:rPr>
              <a:t>或</a:t>
            </a:r>
            <a:r>
              <a:rPr lang="zh-CN" altLang="zh-CN" dirty="0">
                <a:latin typeface="+mn-ea"/>
              </a:rPr>
              <a:t>网上商城</a:t>
            </a:r>
            <a:r>
              <a:rPr lang="zh-CN" altLang="en-US" dirty="0">
                <a:latin typeface="+mn-ea"/>
              </a:rPr>
              <a:t>方式</a:t>
            </a:r>
            <a:r>
              <a:rPr lang="zh-CN" altLang="zh-CN" b="1" dirty="0">
                <a:solidFill>
                  <a:srgbClr val="FF0000"/>
                </a:solidFill>
                <a:latin typeface="+mn-ea"/>
              </a:rPr>
              <a:t>自行采购</a:t>
            </a:r>
            <a:r>
              <a:rPr lang="zh-CN" altLang="zh-CN" dirty="0">
                <a:latin typeface="+mn-ea"/>
              </a:rPr>
              <a:t>，</a:t>
            </a:r>
            <a:r>
              <a:rPr lang="zh-CN" altLang="zh-CN" b="1" dirty="0">
                <a:solidFill>
                  <a:srgbClr val="FF0000"/>
                </a:solidFill>
                <a:latin typeface="+mn-ea"/>
              </a:rPr>
              <a:t>并将</a:t>
            </a:r>
            <a:r>
              <a:rPr lang="zh-CN" altLang="en-US" b="1" dirty="0">
                <a:solidFill>
                  <a:srgbClr val="FF0000"/>
                </a:solidFill>
                <a:latin typeface="+mn-ea"/>
              </a:rPr>
              <a:t>相关</a:t>
            </a:r>
            <a:r>
              <a:rPr lang="zh-CN" altLang="zh-CN" b="1" dirty="0">
                <a:solidFill>
                  <a:srgbClr val="FF0000"/>
                </a:solidFill>
                <a:latin typeface="+mn-ea"/>
              </a:rPr>
              <a:t>材料留存备查</a:t>
            </a:r>
            <a:r>
              <a:rPr lang="zh-CN" altLang="en-US" dirty="0">
                <a:latin typeface="+mn-ea"/>
              </a:rPr>
              <a:t>。</a:t>
            </a:r>
            <a:endParaRPr lang="zh-CN" altLang="zh-CN" dirty="0">
              <a:latin typeface="+mn-ea"/>
            </a:endParaRPr>
          </a:p>
        </p:txBody>
      </p:sp>
    </p:spTree>
    <p:extLst>
      <p:ext uri="{BB962C8B-B14F-4D97-AF65-F5344CB8AC3E}">
        <p14:creationId xmlns:p14="http://schemas.microsoft.com/office/powerpoint/2010/main" val="694659988"/>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招标采购管理办法</a:t>
            </a:r>
            <a:r>
              <a:rPr lang="en-US" altLang="zh-CN" sz="4000" dirty="0"/>
              <a:t>》</a:t>
            </a:r>
            <a:r>
              <a:rPr lang="zh-CN" altLang="en-US" sz="4000" dirty="0"/>
              <a:t>解读</a:t>
            </a:r>
          </a:p>
        </p:txBody>
      </p:sp>
      <p:sp>
        <p:nvSpPr>
          <p:cNvPr id="3" name="内容占位符 2"/>
          <p:cNvSpPr>
            <a:spLocks noGrp="1"/>
          </p:cNvSpPr>
          <p:nvPr>
            <p:ph idx="1"/>
          </p:nvPr>
        </p:nvSpPr>
        <p:spPr/>
        <p:txBody>
          <a:bodyPr>
            <a:normAutofit/>
          </a:bodyPr>
          <a:lstStyle/>
          <a:p>
            <a:r>
              <a:rPr lang="zh-CN" altLang="zh-CN" dirty="0">
                <a:latin typeface="+mn-ea"/>
              </a:rPr>
              <a:t>◆ </a:t>
            </a:r>
            <a:r>
              <a:rPr lang="zh-CN" altLang="zh-CN" b="1" dirty="0">
                <a:latin typeface="+mn-ea"/>
              </a:rPr>
              <a:t>工程类：</a:t>
            </a:r>
            <a:r>
              <a:rPr lang="zh-CN" altLang="zh-CN" dirty="0">
                <a:latin typeface="+mn-ea"/>
              </a:rPr>
              <a:t>预算金额在</a:t>
            </a:r>
            <a:r>
              <a:rPr lang="en-US" altLang="zh-CN" dirty="0">
                <a:latin typeface="+mn-ea"/>
              </a:rPr>
              <a:t>2</a:t>
            </a:r>
            <a:r>
              <a:rPr lang="zh-CN" altLang="zh-CN" dirty="0">
                <a:latin typeface="+mn-ea"/>
              </a:rPr>
              <a:t>万元以下的项目由</a:t>
            </a:r>
            <a:r>
              <a:rPr lang="zh-CN" altLang="zh-CN" b="1" dirty="0">
                <a:solidFill>
                  <a:srgbClr val="FF0000"/>
                </a:solidFill>
                <a:latin typeface="+mn-ea"/>
              </a:rPr>
              <a:t>后勤与基建管理处或国有资产管理处直接采购</a:t>
            </a:r>
            <a:r>
              <a:rPr lang="zh-CN" altLang="zh-CN" dirty="0">
                <a:latin typeface="+mn-ea"/>
              </a:rPr>
              <a:t>；预算金额在</a:t>
            </a:r>
            <a:r>
              <a:rPr lang="en-US" altLang="zh-CN" dirty="0">
                <a:latin typeface="+mn-ea"/>
              </a:rPr>
              <a:t>2</a:t>
            </a:r>
            <a:r>
              <a:rPr lang="zh-CN" altLang="zh-CN" dirty="0">
                <a:latin typeface="+mn-ea"/>
              </a:rPr>
              <a:t>万元（含）以上的项目应履行采购审批程序，填写《辽宁科技大学分散采购申请审批表》，在审计处出具项目控制价或工程量清单后，申请审批表连同询价记录</a:t>
            </a:r>
            <a:r>
              <a:rPr lang="zh-CN" altLang="zh-CN" b="1" dirty="0">
                <a:solidFill>
                  <a:srgbClr val="FF0000"/>
                </a:solidFill>
                <a:latin typeface="+mn-ea"/>
              </a:rPr>
              <a:t>由后勤与基建管理处或国有资产管理处备案后采购。</a:t>
            </a:r>
            <a:endParaRPr lang="en-US" altLang="zh-CN" b="1" dirty="0">
              <a:solidFill>
                <a:srgbClr val="FF0000"/>
              </a:solidFill>
              <a:latin typeface="+mn-ea"/>
            </a:endParaRPr>
          </a:p>
          <a:p>
            <a:pPr marL="0" indent="0">
              <a:buNone/>
            </a:pPr>
            <a:endParaRPr lang="zh-CN" altLang="zh-CN" dirty="0">
              <a:latin typeface="+mn-ea"/>
            </a:endParaRPr>
          </a:p>
        </p:txBody>
      </p:sp>
    </p:spTree>
    <p:extLst>
      <p:ext uri="{BB962C8B-B14F-4D97-AF65-F5344CB8AC3E}">
        <p14:creationId xmlns:p14="http://schemas.microsoft.com/office/powerpoint/2010/main" val="380608423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招标采购管理办法</a:t>
            </a:r>
            <a:r>
              <a:rPr lang="en-US" altLang="zh-CN" sz="4000" dirty="0"/>
              <a:t>》</a:t>
            </a:r>
            <a:r>
              <a:rPr lang="zh-CN" altLang="en-US" sz="4000" dirty="0"/>
              <a:t>解读</a:t>
            </a:r>
          </a:p>
        </p:txBody>
      </p:sp>
      <p:sp>
        <p:nvSpPr>
          <p:cNvPr id="3" name="内容占位符 2"/>
          <p:cNvSpPr>
            <a:spLocks noGrp="1"/>
          </p:cNvSpPr>
          <p:nvPr>
            <p:ph idx="1"/>
          </p:nvPr>
        </p:nvSpPr>
        <p:spPr/>
        <p:txBody>
          <a:bodyPr>
            <a:normAutofit lnSpcReduction="10000"/>
          </a:bodyPr>
          <a:lstStyle/>
          <a:p>
            <a:r>
              <a:rPr lang="en-US" altLang="zh-CN" b="1" dirty="0">
                <a:latin typeface="+mn-ea"/>
              </a:rPr>
              <a:t>2</a:t>
            </a:r>
            <a:r>
              <a:rPr lang="zh-CN" altLang="zh-CN" b="1" dirty="0">
                <a:latin typeface="+mn-ea"/>
              </a:rPr>
              <a:t>、集中采购：</a:t>
            </a:r>
            <a:r>
              <a:rPr lang="zh-CN" altLang="zh-CN" dirty="0">
                <a:latin typeface="+mn-ea"/>
              </a:rPr>
              <a:t>项目预算金额在</a:t>
            </a:r>
            <a:r>
              <a:rPr lang="en-US" altLang="zh-CN" dirty="0">
                <a:latin typeface="+mn-ea"/>
              </a:rPr>
              <a:t>5</a:t>
            </a:r>
            <a:r>
              <a:rPr lang="zh-CN" altLang="zh-CN" dirty="0">
                <a:latin typeface="+mn-ea"/>
              </a:rPr>
              <a:t>万元（含）以上的项目采购。</a:t>
            </a:r>
          </a:p>
          <a:p>
            <a:r>
              <a:rPr lang="zh-CN" altLang="zh-CN" dirty="0">
                <a:latin typeface="+mn-ea"/>
              </a:rPr>
              <a:t>◆ </a:t>
            </a:r>
            <a:r>
              <a:rPr lang="zh-CN" altLang="zh-CN" b="1" dirty="0">
                <a:latin typeface="+mn-ea"/>
              </a:rPr>
              <a:t>学校集中采购：</a:t>
            </a:r>
            <a:r>
              <a:rPr lang="zh-CN" altLang="zh-CN" dirty="0">
                <a:latin typeface="+mn-ea"/>
              </a:rPr>
              <a:t>项目经费预算总额在</a:t>
            </a:r>
            <a:r>
              <a:rPr lang="en-US" altLang="zh-CN" b="1" dirty="0">
                <a:latin typeface="+mn-ea"/>
              </a:rPr>
              <a:t>5</a:t>
            </a:r>
            <a:r>
              <a:rPr lang="zh-CN" altLang="zh-CN" b="1" dirty="0">
                <a:latin typeface="+mn-ea"/>
              </a:rPr>
              <a:t>万元（含）以上、</a:t>
            </a:r>
            <a:r>
              <a:rPr lang="en-US" altLang="zh-CN" b="1" dirty="0">
                <a:latin typeface="+mn-ea"/>
              </a:rPr>
              <a:t>30</a:t>
            </a:r>
            <a:r>
              <a:rPr lang="zh-CN" altLang="zh-CN" b="1" dirty="0">
                <a:latin typeface="+mn-ea"/>
              </a:rPr>
              <a:t>万元以下</a:t>
            </a:r>
            <a:r>
              <a:rPr lang="zh-CN" altLang="zh-CN" dirty="0">
                <a:latin typeface="+mn-ea"/>
              </a:rPr>
              <a:t>的采购，采购货物在省政府网上商城目录范围内的，由申请单位或申请人填写《辽宁科技大学货物类项目集中采购申请表》，报招标采购管理中心，</a:t>
            </a:r>
            <a:r>
              <a:rPr lang="zh-CN" altLang="zh-CN" b="1" dirty="0">
                <a:solidFill>
                  <a:srgbClr val="FF0000"/>
                </a:solidFill>
                <a:latin typeface="+mn-ea"/>
              </a:rPr>
              <a:t>由招标采购管理中心通过网上商城平台采购；目录范围外的，委托招标代理机构组织采购；</a:t>
            </a:r>
          </a:p>
          <a:p>
            <a:r>
              <a:rPr lang="zh-CN" altLang="zh-CN" dirty="0">
                <a:latin typeface="+mn-ea"/>
              </a:rPr>
              <a:t>◆ </a:t>
            </a:r>
            <a:r>
              <a:rPr lang="zh-CN" altLang="zh-CN" b="1" dirty="0">
                <a:latin typeface="+mn-ea"/>
              </a:rPr>
              <a:t>政府集中采购：</a:t>
            </a:r>
            <a:r>
              <a:rPr lang="zh-CN" altLang="zh-CN" dirty="0">
                <a:latin typeface="+mn-ea"/>
              </a:rPr>
              <a:t>项目经费预算总额在</a:t>
            </a:r>
            <a:r>
              <a:rPr lang="en-US" altLang="zh-CN" b="1" dirty="0">
                <a:latin typeface="+mn-ea"/>
              </a:rPr>
              <a:t>30</a:t>
            </a:r>
            <a:r>
              <a:rPr lang="zh-CN" altLang="zh-CN" b="1" dirty="0">
                <a:latin typeface="+mn-ea"/>
              </a:rPr>
              <a:t>万元（含）以上</a:t>
            </a:r>
            <a:r>
              <a:rPr lang="zh-CN" altLang="zh-CN" dirty="0">
                <a:latin typeface="+mn-ea"/>
              </a:rPr>
              <a:t>的采购行为，需要到辽宁政府采购网备案或审批后，</a:t>
            </a:r>
            <a:r>
              <a:rPr lang="zh-CN" altLang="zh-CN" b="1" dirty="0">
                <a:solidFill>
                  <a:srgbClr val="FF0000"/>
                </a:solidFill>
                <a:latin typeface="+mn-ea"/>
              </a:rPr>
              <a:t>委托招标代理机构组织采购；</a:t>
            </a:r>
          </a:p>
          <a:p>
            <a:pPr marL="0" indent="0">
              <a:buNone/>
            </a:pPr>
            <a:endParaRPr lang="zh-CN" altLang="zh-CN" dirty="0">
              <a:latin typeface="+mn-ea"/>
            </a:endParaRPr>
          </a:p>
        </p:txBody>
      </p:sp>
    </p:spTree>
    <p:extLst>
      <p:ext uri="{BB962C8B-B14F-4D97-AF65-F5344CB8AC3E}">
        <p14:creationId xmlns:p14="http://schemas.microsoft.com/office/powerpoint/2010/main" val="80209859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招标采购管理办法</a:t>
            </a:r>
            <a:r>
              <a:rPr lang="en-US" altLang="zh-CN" sz="4000" dirty="0"/>
              <a:t>》</a:t>
            </a:r>
            <a:r>
              <a:rPr lang="zh-CN" altLang="en-US" sz="4000" dirty="0"/>
              <a:t>解读</a:t>
            </a:r>
          </a:p>
        </p:txBody>
      </p:sp>
      <p:sp>
        <p:nvSpPr>
          <p:cNvPr id="3" name="内容占位符 2"/>
          <p:cNvSpPr>
            <a:spLocks noGrp="1"/>
          </p:cNvSpPr>
          <p:nvPr>
            <p:ph idx="1"/>
          </p:nvPr>
        </p:nvSpPr>
        <p:spPr/>
        <p:txBody>
          <a:bodyPr>
            <a:normAutofit fontScale="92500" lnSpcReduction="20000"/>
          </a:bodyPr>
          <a:lstStyle/>
          <a:p>
            <a:r>
              <a:rPr lang="zh-CN" altLang="zh-CN" b="1" dirty="0"/>
              <a:t>五、增加了网上商城采购方式</a:t>
            </a:r>
            <a:endParaRPr lang="zh-CN" altLang="zh-CN" dirty="0"/>
          </a:p>
          <a:p>
            <a:r>
              <a:rPr lang="zh-CN" altLang="zh-CN" dirty="0"/>
              <a:t>一会单独对网上商城采购相关要求进行介绍</a:t>
            </a:r>
            <a:r>
              <a:rPr lang="zh-CN" altLang="en-US" dirty="0"/>
              <a:t>。</a:t>
            </a:r>
            <a:endParaRPr lang="en-US" altLang="zh-CN" dirty="0"/>
          </a:p>
          <a:p>
            <a:r>
              <a:rPr lang="zh-CN" altLang="zh-CN" b="1" dirty="0"/>
              <a:t>六、明确申请采购进口产品的要求</a:t>
            </a:r>
            <a:endParaRPr lang="zh-CN" altLang="zh-CN" dirty="0"/>
          </a:p>
          <a:p>
            <a:r>
              <a:rPr lang="zh-CN" altLang="zh-CN" dirty="0"/>
              <a:t>申请采购进口产品，应按财政部</a:t>
            </a:r>
            <a:r>
              <a:rPr lang="zh-CN" altLang="zh-CN" b="1" dirty="0">
                <a:solidFill>
                  <a:srgbClr val="FF0000"/>
                </a:solidFill>
              </a:rPr>
              <a:t>《政府采购进口产品管理办法》</a:t>
            </a:r>
            <a:r>
              <a:rPr lang="zh-CN" altLang="zh-CN" dirty="0"/>
              <a:t>的要求组织论证，论证小组由五位具有高级职称、本学科领域或相关学科领域的不同单位的校外专家组成，其中一位为精通商务的法律专家。最终提交《政府采购进口产品申请表》、《政府采购进口产品所属行业主管部门意见》、《政府采购进口产品专家论证意见》、《专家基本情况登记表》</a:t>
            </a:r>
            <a:r>
              <a:rPr lang="zh-CN" altLang="en-US" dirty="0"/>
              <a:t>、</a:t>
            </a:r>
            <a:r>
              <a:rPr lang="zh-CN" altLang="zh-CN" dirty="0"/>
              <a:t>《外聘专家酬金表》</a:t>
            </a:r>
            <a:r>
              <a:rPr lang="zh-CN" altLang="en-US" dirty="0"/>
              <a:t>和专家职称证身份证复印件</a:t>
            </a:r>
            <a:r>
              <a:rPr lang="zh-CN" altLang="zh-CN" dirty="0"/>
              <a:t>等材料。</a:t>
            </a:r>
          </a:p>
          <a:p>
            <a:r>
              <a:rPr lang="zh-CN" altLang="zh-CN" dirty="0"/>
              <a:t>上述材料由招标采购中心上报省教育厅和省财政厅审批同意后按相关要求组织采购。</a:t>
            </a:r>
            <a:endParaRPr lang="zh-CN" altLang="zh-CN" dirty="0">
              <a:latin typeface="+mn-ea"/>
            </a:endParaRPr>
          </a:p>
        </p:txBody>
      </p:sp>
    </p:spTree>
    <p:extLst>
      <p:ext uri="{BB962C8B-B14F-4D97-AF65-F5344CB8AC3E}">
        <p14:creationId xmlns:p14="http://schemas.microsoft.com/office/powerpoint/2010/main" val="130314822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招标采购管理办法</a:t>
            </a:r>
            <a:r>
              <a:rPr lang="en-US" altLang="zh-CN" sz="4000" dirty="0"/>
              <a:t>》</a:t>
            </a:r>
            <a:r>
              <a:rPr lang="zh-CN" altLang="en-US" sz="4000" dirty="0"/>
              <a:t>解读</a:t>
            </a:r>
          </a:p>
        </p:txBody>
      </p:sp>
      <p:sp>
        <p:nvSpPr>
          <p:cNvPr id="3" name="内容占位符 2"/>
          <p:cNvSpPr>
            <a:spLocks noGrp="1"/>
          </p:cNvSpPr>
          <p:nvPr>
            <p:ph idx="1"/>
          </p:nvPr>
        </p:nvSpPr>
        <p:spPr/>
        <p:txBody>
          <a:bodyPr>
            <a:normAutofit fontScale="85000" lnSpcReduction="10000"/>
          </a:bodyPr>
          <a:lstStyle/>
          <a:p>
            <a:r>
              <a:rPr lang="zh-CN" altLang="zh-CN" b="1" dirty="0">
                <a:latin typeface="+mn-ea"/>
              </a:rPr>
              <a:t>七、明确拟申请单一来源方式采购的论证要求</a:t>
            </a:r>
            <a:endParaRPr lang="zh-CN" altLang="zh-CN" dirty="0">
              <a:latin typeface="+mn-ea"/>
            </a:endParaRPr>
          </a:p>
          <a:p>
            <a:r>
              <a:rPr lang="zh-CN" altLang="zh-CN" dirty="0">
                <a:latin typeface="+mn-ea"/>
              </a:rPr>
              <a:t>拟申请单一来源方式采购的项目，应根据</a:t>
            </a:r>
            <a:r>
              <a:rPr lang="zh-CN" altLang="zh-CN" b="1" dirty="0">
                <a:solidFill>
                  <a:srgbClr val="FF0000"/>
                </a:solidFill>
                <a:latin typeface="+mn-ea"/>
              </a:rPr>
              <a:t>《辽宁省省本级单一来源采购管理办法（试行）》</a:t>
            </a:r>
            <a:r>
              <a:rPr lang="zh-CN" altLang="zh-CN" dirty="0">
                <a:latin typeface="+mn-ea"/>
              </a:rPr>
              <a:t>要求组织论证，论证小组由三位及以上具有高级职称、本学科领域或相关学科领域的不同单位的校外专家组成。最终提交《政府采购项目单一来源采购论证专家资格审查表》《省级政府采购项目单一来源采购专家论证意见表》和专家职称证复印件等相关材料。</a:t>
            </a:r>
          </a:p>
          <a:p>
            <a:r>
              <a:rPr lang="zh-CN" altLang="zh-CN" dirty="0">
                <a:latin typeface="+mn-ea"/>
              </a:rPr>
              <a:t>这些材料需要在辽宁政府采购网上公示至少</a:t>
            </a:r>
            <a:r>
              <a:rPr lang="en-US" altLang="zh-CN" dirty="0">
                <a:latin typeface="+mn-ea"/>
              </a:rPr>
              <a:t>5</a:t>
            </a:r>
            <a:r>
              <a:rPr lang="zh-CN" altLang="zh-CN" dirty="0">
                <a:latin typeface="+mn-ea"/>
              </a:rPr>
              <a:t>个工作日，无任何厂商提出异议后，报省教育厅和省财政厅立项审批通过后，按相关规定组织采购。</a:t>
            </a:r>
            <a:r>
              <a:rPr lang="en-US" altLang="zh-CN" b="1" dirty="0">
                <a:solidFill>
                  <a:srgbClr val="FF0000"/>
                </a:solidFill>
                <a:latin typeface="+mn-ea"/>
              </a:rPr>
              <a:t>5</a:t>
            </a:r>
            <a:r>
              <a:rPr lang="zh-CN" altLang="en-US" b="1" dirty="0">
                <a:solidFill>
                  <a:srgbClr val="FF0000"/>
                </a:solidFill>
                <a:latin typeface="+mn-ea"/>
              </a:rPr>
              <a:t>万元以下的单一来源采购论证后自行存档。</a:t>
            </a:r>
            <a:endParaRPr lang="zh-CN" altLang="zh-CN" b="1" dirty="0">
              <a:solidFill>
                <a:srgbClr val="FF0000"/>
              </a:solidFill>
              <a:latin typeface="+mn-ea"/>
            </a:endParaRPr>
          </a:p>
          <a:p>
            <a:r>
              <a:rPr lang="zh-CN" altLang="zh-CN" b="1" dirty="0">
                <a:solidFill>
                  <a:srgbClr val="FF0000"/>
                </a:solidFill>
                <a:latin typeface="+mn-ea"/>
              </a:rPr>
              <a:t>对国家、省有关部门明确发文要求由指定供应商承担的项目，预算金额在</a:t>
            </a:r>
            <a:r>
              <a:rPr lang="en-US" altLang="zh-CN" b="1" dirty="0">
                <a:solidFill>
                  <a:srgbClr val="FF0000"/>
                </a:solidFill>
                <a:latin typeface="+mn-ea"/>
              </a:rPr>
              <a:t>30</a:t>
            </a:r>
            <a:r>
              <a:rPr lang="zh-CN" altLang="zh-CN" b="1" dirty="0">
                <a:solidFill>
                  <a:srgbClr val="FF0000"/>
                </a:solidFill>
                <a:latin typeface="+mn-ea"/>
              </a:rPr>
              <a:t>万元以下的，经招标采购管理中心同意后，由申请单位按单一来源方式直接采购。</a:t>
            </a:r>
          </a:p>
        </p:txBody>
      </p:sp>
    </p:spTree>
    <p:extLst>
      <p:ext uri="{BB962C8B-B14F-4D97-AF65-F5344CB8AC3E}">
        <p14:creationId xmlns:p14="http://schemas.microsoft.com/office/powerpoint/2010/main" val="192390442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a:t>
            </a:r>
            <a:r>
              <a:rPr lang="zh-CN" altLang="en-US" sz="4000" dirty="0"/>
              <a:t>招标采购管理办法</a:t>
            </a:r>
            <a:r>
              <a:rPr lang="en-US" altLang="zh-CN" sz="4000" dirty="0"/>
              <a:t>》</a:t>
            </a:r>
            <a:r>
              <a:rPr lang="zh-CN" altLang="en-US" sz="4000" dirty="0"/>
              <a:t>解读</a:t>
            </a:r>
          </a:p>
        </p:txBody>
      </p:sp>
      <p:sp>
        <p:nvSpPr>
          <p:cNvPr id="3" name="内容占位符 2"/>
          <p:cNvSpPr>
            <a:spLocks noGrp="1"/>
          </p:cNvSpPr>
          <p:nvPr>
            <p:ph idx="1"/>
          </p:nvPr>
        </p:nvSpPr>
        <p:spPr/>
        <p:txBody>
          <a:bodyPr>
            <a:normAutofit lnSpcReduction="10000"/>
          </a:bodyPr>
          <a:lstStyle/>
          <a:p>
            <a:r>
              <a:rPr lang="zh-CN" altLang="zh-CN" b="1" dirty="0">
                <a:latin typeface="+mn-ea"/>
              </a:rPr>
              <a:t>八、明确采购合同签订的程序及相关要求</a:t>
            </a:r>
            <a:endParaRPr lang="zh-CN" altLang="zh-CN" dirty="0">
              <a:latin typeface="+mn-ea"/>
            </a:endParaRPr>
          </a:p>
          <a:p>
            <a:r>
              <a:rPr lang="zh-CN" altLang="zh-CN" dirty="0">
                <a:latin typeface="+mn-ea"/>
              </a:rPr>
              <a:t>在中标通知书发出后，由采购申请部门负责与中标供应商共同拟定合同初稿，经招标采购管理中心审核后，由学校法律事务部门进行复审，最终确定合同定稿。</a:t>
            </a:r>
          </a:p>
          <a:p>
            <a:r>
              <a:rPr lang="zh-CN" altLang="zh-CN" dirty="0">
                <a:latin typeface="+mn-ea"/>
              </a:rPr>
              <a:t>采购合同的签订要以招标文件和中标厂家投标文件为依据，一经签订，双方当事人不得擅自变更、中止或者终止合同。如因特殊原因确需变更采购合同的，应由采购申请部门提出合同变更申请，说明理由，提出变更内容及方案，经学校招标采购领导小组或招标采购管理中心研究同意后，可与供应商签订变更合同，</a:t>
            </a:r>
            <a:r>
              <a:rPr lang="zh-CN" altLang="zh-CN" b="1" dirty="0">
                <a:solidFill>
                  <a:srgbClr val="FF0000"/>
                </a:solidFill>
                <a:latin typeface="+mn-ea"/>
              </a:rPr>
              <a:t>变更合同应符合《中华人民共和国合同法》要求。</a:t>
            </a:r>
          </a:p>
        </p:txBody>
      </p:sp>
    </p:spTree>
    <p:extLst>
      <p:ext uri="{BB962C8B-B14F-4D97-AF65-F5344CB8AC3E}">
        <p14:creationId xmlns:p14="http://schemas.microsoft.com/office/powerpoint/2010/main" val="27765823"/>
      </p:ext>
    </p:extLst>
  </p:cSld>
  <p:clrMapOvr>
    <a:masterClrMapping/>
  </p:clrMapOvr>
  <p:transition>
    <p:fade/>
  </p:transition>
</p:sld>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通用_蓝">
  <a:themeElements>
    <a:clrScheme name="通用_蓝 13">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通用_蓝">
      <a:majorFont>
        <a:latin typeface="Arial"/>
        <a:ea typeface="隶书"/>
        <a:cs typeface=""/>
      </a:majorFont>
      <a:minorFont>
        <a:latin typeface="Arial"/>
        <a:ea typeface="华文新魏"/>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通用_蓝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通用_蓝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通用_蓝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通用_蓝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通用_蓝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通用_蓝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通用_蓝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通用_蓝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通用_蓝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通用_蓝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通用_蓝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通用_蓝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通用_蓝 13">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通用_蓝">
  <a:themeElements>
    <a:clrScheme name="1_通用_蓝 13">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通用_蓝">
      <a:majorFont>
        <a:latin typeface="Arial"/>
        <a:ea typeface="隶书"/>
        <a:cs typeface=""/>
      </a:majorFont>
      <a:minorFont>
        <a:latin typeface="Arial"/>
        <a:ea typeface="华文新魏"/>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通用_蓝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通用_蓝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通用_蓝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通用_蓝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通用_蓝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通用_蓝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通用_蓝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通用_蓝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通用_蓝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通用_蓝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通用_蓝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通用_蓝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通用_蓝 13">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蓝白</Template>
  <TotalTime>370</TotalTime>
  <Words>3131</Words>
  <Application>Microsoft Office PowerPoint</Application>
  <PresentationFormat>全屏显示(4:3)</PresentationFormat>
  <Paragraphs>107</Paragraphs>
  <Slides>24</Slides>
  <Notes>2</Notes>
  <HiddenSlides>0</HiddenSlides>
  <MMClips>0</MMClips>
  <ScaleCrop>false</ScaleCrop>
  <HeadingPairs>
    <vt:vector size="6" baseType="variant">
      <vt:variant>
        <vt:lpstr>已用的字体</vt:lpstr>
      </vt:variant>
      <vt:variant>
        <vt:i4>6</vt:i4>
      </vt:variant>
      <vt:variant>
        <vt:lpstr>主题</vt:lpstr>
      </vt:variant>
      <vt:variant>
        <vt:i4>3</vt:i4>
      </vt:variant>
      <vt:variant>
        <vt:lpstr>幻灯片标题</vt:lpstr>
      </vt:variant>
      <vt:variant>
        <vt:i4>24</vt:i4>
      </vt:variant>
    </vt:vector>
  </HeadingPairs>
  <TitlesOfParts>
    <vt:vector size="33" baseType="lpstr">
      <vt:lpstr>等线</vt:lpstr>
      <vt:lpstr>宋体</vt:lpstr>
      <vt:lpstr>Arial</vt:lpstr>
      <vt:lpstr>Calibri</vt:lpstr>
      <vt:lpstr>Constantia</vt:lpstr>
      <vt:lpstr>Wingdings 2</vt:lpstr>
      <vt:lpstr>通用_蓝</vt:lpstr>
      <vt:lpstr>1_通用_蓝</vt:lpstr>
      <vt:lpstr>流畅</vt:lpstr>
      <vt:lpstr>招标采购管理制度解读及网上商城 采购工作布置会</vt:lpstr>
      <vt:lpstr>《招标采购管理办法》解读</vt:lpstr>
      <vt:lpstr>《招标采购管理办法》解读</vt:lpstr>
      <vt:lpstr>《招标采购管理办法》解读</vt:lpstr>
      <vt:lpstr>《招标采购管理办法》解读</vt:lpstr>
      <vt:lpstr>《招标采购管理办法》解读</vt:lpstr>
      <vt:lpstr>《招标采购管理办法》解读</vt:lpstr>
      <vt:lpstr>《招标采购管理办法》解读</vt:lpstr>
      <vt:lpstr>《招标采购管理办法》解读</vt:lpstr>
      <vt:lpstr>《招标采购管理办法》解读</vt:lpstr>
      <vt:lpstr>《网上商城采购实施细则》解读</vt:lpstr>
      <vt:lpstr>《网上商城采购实施细则》解读</vt:lpstr>
      <vt:lpstr>《网上商城采购实施细则》解读</vt:lpstr>
      <vt:lpstr>《网上商城采购实施细则》解读</vt:lpstr>
      <vt:lpstr>《网上商城采购实施细则》解读</vt:lpstr>
      <vt:lpstr>《网上商城采购实施细则》解读</vt:lpstr>
      <vt:lpstr>采购注意事项</vt:lpstr>
      <vt:lpstr>采购注意事项</vt:lpstr>
      <vt:lpstr>采购注意事项</vt:lpstr>
      <vt:lpstr>采购注意事项</vt:lpstr>
      <vt:lpstr>采购注意事项</vt:lpstr>
      <vt:lpstr>采购注意事项</vt:lpstr>
      <vt:lpstr>采购注意事项</vt:lpstr>
      <vt:lpstr>谢谢大家！</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招标采购管理制度解读及网上商城 采购工作布置会</dc:title>
  <dc:creator>Administrator</dc:creator>
  <cp:lastModifiedBy>尹帅</cp:lastModifiedBy>
  <cp:revision>126</cp:revision>
  <dcterms:created xsi:type="dcterms:W3CDTF">2019-09-05T06:02:40Z</dcterms:created>
  <dcterms:modified xsi:type="dcterms:W3CDTF">2019-09-06T08:28:20Z</dcterms:modified>
</cp:coreProperties>
</file>